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56" r:id="rId2"/>
    <p:sldId id="282" r:id="rId3"/>
    <p:sldId id="283" r:id="rId4"/>
    <p:sldId id="257" r:id="rId5"/>
    <p:sldId id="258" r:id="rId6"/>
    <p:sldId id="259" r:id="rId7"/>
    <p:sldId id="260" r:id="rId8"/>
    <p:sldId id="261" r:id="rId9"/>
    <p:sldId id="262" r:id="rId10"/>
    <p:sldId id="266" r:id="rId11"/>
    <p:sldId id="263" r:id="rId12"/>
    <p:sldId id="264" r:id="rId13"/>
    <p:sldId id="265"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0" r:id="rId27"/>
    <p:sldId id="281" r:id="rId28"/>
    <p:sldId id="284" r:id="rId2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rebuchet MS" pitchFamily="34" charset="0"/>
        <a:ea typeface="+mn-ea"/>
        <a:cs typeface="+mn-cs"/>
      </a:defRPr>
    </a:lvl1pPr>
    <a:lvl2pPr marL="457200" algn="l" rtl="0" eaLnBrk="0" fontAlgn="base" hangingPunct="0">
      <a:spcBef>
        <a:spcPct val="0"/>
      </a:spcBef>
      <a:spcAft>
        <a:spcPct val="0"/>
      </a:spcAft>
      <a:defRPr kern="1200">
        <a:solidFill>
          <a:schemeClr val="tx1"/>
        </a:solidFill>
        <a:latin typeface="Trebuchet MS" pitchFamily="34" charset="0"/>
        <a:ea typeface="+mn-ea"/>
        <a:cs typeface="+mn-cs"/>
      </a:defRPr>
    </a:lvl2pPr>
    <a:lvl3pPr marL="914400" algn="l" rtl="0" eaLnBrk="0" fontAlgn="base" hangingPunct="0">
      <a:spcBef>
        <a:spcPct val="0"/>
      </a:spcBef>
      <a:spcAft>
        <a:spcPct val="0"/>
      </a:spcAft>
      <a:defRPr kern="1200">
        <a:solidFill>
          <a:schemeClr val="tx1"/>
        </a:solidFill>
        <a:latin typeface="Trebuchet MS" pitchFamily="34" charset="0"/>
        <a:ea typeface="+mn-ea"/>
        <a:cs typeface="+mn-cs"/>
      </a:defRPr>
    </a:lvl3pPr>
    <a:lvl4pPr marL="1371600" algn="l" rtl="0" eaLnBrk="0" fontAlgn="base" hangingPunct="0">
      <a:spcBef>
        <a:spcPct val="0"/>
      </a:spcBef>
      <a:spcAft>
        <a:spcPct val="0"/>
      </a:spcAft>
      <a:defRPr kern="1200">
        <a:solidFill>
          <a:schemeClr val="tx1"/>
        </a:solidFill>
        <a:latin typeface="Trebuchet MS" pitchFamily="34" charset="0"/>
        <a:ea typeface="+mn-ea"/>
        <a:cs typeface="+mn-cs"/>
      </a:defRPr>
    </a:lvl4pPr>
    <a:lvl5pPr marL="1828800" algn="l" rtl="0" eaLnBrk="0" fontAlgn="base" hangingPunct="0">
      <a:spcBef>
        <a:spcPct val="0"/>
      </a:spcBef>
      <a:spcAft>
        <a:spcPct val="0"/>
      </a:spcAft>
      <a:defRPr kern="1200">
        <a:solidFill>
          <a:schemeClr val="tx1"/>
        </a:solidFill>
        <a:latin typeface="Trebuchet MS" pitchFamily="34" charset="0"/>
        <a:ea typeface="+mn-ea"/>
        <a:cs typeface="+mn-cs"/>
      </a:defRPr>
    </a:lvl5pPr>
    <a:lvl6pPr marL="2286000" algn="l" defTabSz="914400" rtl="0" eaLnBrk="1" latinLnBrk="0" hangingPunct="1">
      <a:defRPr kern="1200">
        <a:solidFill>
          <a:schemeClr val="tx1"/>
        </a:solidFill>
        <a:latin typeface="Trebuchet MS" pitchFamily="34" charset="0"/>
        <a:ea typeface="+mn-ea"/>
        <a:cs typeface="+mn-cs"/>
      </a:defRPr>
    </a:lvl6pPr>
    <a:lvl7pPr marL="2743200" algn="l" defTabSz="914400" rtl="0" eaLnBrk="1" latinLnBrk="0" hangingPunct="1">
      <a:defRPr kern="1200">
        <a:solidFill>
          <a:schemeClr val="tx1"/>
        </a:solidFill>
        <a:latin typeface="Trebuchet MS" pitchFamily="34" charset="0"/>
        <a:ea typeface="+mn-ea"/>
        <a:cs typeface="+mn-cs"/>
      </a:defRPr>
    </a:lvl7pPr>
    <a:lvl8pPr marL="3200400" algn="l" defTabSz="914400" rtl="0" eaLnBrk="1" latinLnBrk="0" hangingPunct="1">
      <a:defRPr kern="1200">
        <a:solidFill>
          <a:schemeClr val="tx1"/>
        </a:solidFill>
        <a:latin typeface="Trebuchet MS" pitchFamily="34" charset="0"/>
        <a:ea typeface="+mn-ea"/>
        <a:cs typeface="+mn-cs"/>
      </a:defRPr>
    </a:lvl8pPr>
    <a:lvl9pPr marL="3657600" algn="l" defTabSz="914400" rtl="0" eaLnBrk="1" latinLnBrk="0" hangingPunct="1">
      <a:defRPr kern="1200">
        <a:solidFill>
          <a:schemeClr val="tx1"/>
        </a:solidFill>
        <a:latin typeface="Trebuchet MS"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EEFE"/>
    <a:srgbClr val="96EAFE"/>
    <a:srgbClr val="96FCFE"/>
    <a:srgbClr val="96EDFE"/>
    <a:srgbClr val="95E3FF"/>
    <a:srgbClr val="000099"/>
    <a:srgbClr val="02809E"/>
    <a:srgbClr val="39404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3" autoAdjust="0"/>
    <p:restoredTop sz="80639" autoAdjust="0"/>
  </p:normalViewPr>
  <p:slideViewPr>
    <p:cSldViewPr>
      <p:cViewPr varScale="1">
        <p:scale>
          <a:sx n="53" d="100"/>
          <a:sy n="53" d="100"/>
        </p:scale>
        <p:origin x="-37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44"/>
  <c:chart>
    <c:autoTitleDeleted val="1"/>
    <c:view3D>
      <c:hPercent val="72"/>
      <c:depthPercent val="100"/>
      <c:rAngAx val="1"/>
    </c:view3D>
    <c:plotArea>
      <c:layout>
        <c:manualLayout>
          <c:layoutTarget val="inner"/>
          <c:xMode val="edge"/>
          <c:yMode val="edge"/>
          <c:x val="6.5015479876161006E-2"/>
          <c:y val="3.3573141486810565E-2"/>
          <c:w val="0.804953560371517"/>
          <c:h val="0.74820143884892099"/>
        </c:manualLayout>
      </c:layout>
      <c:bar3DChart>
        <c:barDir val="col"/>
        <c:grouping val="clustered"/>
        <c:ser>
          <c:idx val="0"/>
          <c:order val="0"/>
          <c:tx>
            <c:strRef>
              <c:f>Sheet1!$A$2</c:f>
              <c:strCache>
                <c:ptCount val="1"/>
                <c:pt idx="0">
                  <c:v>Girls</c:v>
                </c:pt>
              </c:strCache>
            </c:strRef>
          </c:tx>
          <c:cat>
            <c:strRef>
              <c:f>Sheet1!$B$1:$D$1</c:f>
              <c:strCache>
                <c:ptCount val="3"/>
                <c:pt idx="0">
                  <c:v>Verbal Abuse</c:v>
                </c:pt>
                <c:pt idx="1">
                  <c:v>Sexual Abuse</c:v>
                </c:pt>
                <c:pt idx="2">
                  <c:v>Physical Abuse</c:v>
                </c:pt>
              </c:strCache>
            </c:strRef>
          </c:cat>
          <c:val>
            <c:numRef>
              <c:f>Sheet1!$B$2:$D$2</c:f>
              <c:numCache>
                <c:formatCode>General</c:formatCode>
                <c:ptCount val="3"/>
                <c:pt idx="0">
                  <c:v>51</c:v>
                </c:pt>
                <c:pt idx="1">
                  <c:v>31</c:v>
                </c:pt>
                <c:pt idx="2">
                  <c:v>20</c:v>
                </c:pt>
              </c:numCache>
            </c:numRef>
          </c:val>
          <c:shape val="cylinder"/>
        </c:ser>
        <c:gapDepth val="0"/>
        <c:shape val="box"/>
        <c:axId val="138844800"/>
        <c:axId val="138858880"/>
        <c:axId val="0"/>
      </c:bar3DChart>
      <c:catAx>
        <c:axId val="138844800"/>
        <c:scaling>
          <c:orientation val="minMax"/>
        </c:scaling>
        <c:axPos val="b"/>
        <c:numFmt formatCode="General" sourceLinked="1"/>
        <c:tickLblPos val="low"/>
        <c:txPr>
          <a:bodyPr rot="0" vert="horz"/>
          <a:lstStyle/>
          <a:p>
            <a:pPr>
              <a:defRPr/>
            </a:pPr>
            <a:endParaRPr lang="en-US"/>
          </a:p>
        </c:txPr>
        <c:crossAx val="138858880"/>
        <c:crosses val="autoZero"/>
        <c:auto val="1"/>
        <c:lblAlgn val="ctr"/>
        <c:lblOffset val="100"/>
        <c:tickLblSkip val="1"/>
        <c:tickMarkSkip val="1"/>
      </c:catAx>
      <c:valAx>
        <c:axId val="138858880"/>
        <c:scaling>
          <c:orientation val="minMax"/>
        </c:scaling>
        <c:axPos val="l"/>
        <c:majorGridlines/>
        <c:numFmt formatCode="General" sourceLinked="1"/>
        <c:tickLblPos val="nextTo"/>
        <c:txPr>
          <a:bodyPr rot="0" vert="horz"/>
          <a:lstStyle/>
          <a:p>
            <a:pPr>
              <a:defRPr/>
            </a:pPr>
            <a:endParaRPr lang="en-US"/>
          </a:p>
        </c:txPr>
        <c:crossAx val="138844800"/>
        <c:crosses val="autoZero"/>
        <c:crossBetween val="between"/>
      </c:valAx>
    </c:plotArea>
    <c:legend>
      <c:legendPos val="r"/>
      <c:layout>
        <c:manualLayout>
          <c:xMode val="edge"/>
          <c:yMode val="edge"/>
          <c:x val="0.88699690402476783"/>
          <c:y val="0.46282973621103118"/>
          <c:w val="0.10681114551083593"/>
          <c:h val="7.4340527577937673E-2"/>
        </c:manualLayout>
      </c:layout>
    </c:legend>
    <c:plotVisOnly val="1"/>
    <c:dispBlanksAs val="gap"/>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857768-AA00-4524-9F9E-AE08FE9EF8F9}" type="doc">
      <dgm:prSet loTypeId="urn:microsoft.com/office/officeart/2005/8/layout/radial1" loCatId="relationship" qsTypeId="urn:microsoft.com/office/officeart/2005/8/quickstyle/3d6" qsCatId="3D" csTypeId="urn:microsoft.com/office/officeart/2005/8/colors/accent1_5" csCatId="accent1"/>
      <dgm:spPr/>
    </dgm:pt>
    <dgm:pt modelId="{FFB93005-8BF9-435A-825A-63EADF710A41}">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effectLst/>
              <a:latin typeface="Trebuchet MS" pitchFamily="34" charset="0"/>
            </a:rPr>
            <a:t>Relationship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effectLst/>
              <a:latin typeface="Trebuchet MS" pitchFamily="34" charset="0"/>
            </a:rPr>
            <a:t>Violence</a:t>
          </a:r>
        </a:p>
      </dgm:t>
    </dgm:pt>
    <dgm:pt modelId="{94B28CFC-61F8-4DBC-BB40-77856AC43C4E}" type="parTrans" cxnId="{F430B304-9043-4726-974E-E965A34CD734}">
      <dgm:prSet/>
      <dgm:spPr/>
      <dgm:t>
        <a:bodyPr/>
        <a:lstStyle/>
        <a:p>
          <a:endParaRPr lang="en-US"/>
        </a:p>
      </dgm:t>
    </dgm:pt>
    <dgm:pt modelId="{322E97F1-D130-46B6-A5A5-5952470435F7}" type="sibTrans" cxnId="{F430B304-9043-4726-974E-E965A34CD734}">
      <dgm:prSet/>
      <dgm:spPr/>
      <dgm:t>
        <a:bodyPr/>
        <a:lstStyle/>
        <a:p>
          <a:endParaRPr lang="en-US"/>
        </a:p>
      </dgm:t>
    </dgm:pt>
    <dgm:pt modelId="{DD3CA6E6-7710-4C55-B020-0A30B4E91C1E}">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Sexual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Abuse</a:t>
          </a:r>
        </a:p>
      </dgm:t>
    </dgm:pt>
    <dgm:pt modelId="{C7FF261E-1C64-4D16-A976-B80DCFB0AC78}" type="parTrans" cxnId="{A1AF3F9E-6861-4D61-99A8-74885273B094}">
      <dgm:prSet/>
      <dgm:spPr/>
      <dgm:t>
        <a:bodyPr/>
        <a:lstStyle/>
        <a:p>
          <a:endParaRPr lang="en-US" dirty="0"/>
        </a:p>
      </dgm:t>
    </dgm:pt>
    <dgm:pt modelId="{99E8DA13-90E6-4F6E-8AEC-7AABDE09C46A}" type="sibTrans" cxnId="{A1AF3F9E-6861-4D61-99A8-74885273B094}">
      <dgm:prSet/>
      <dgm:spPr/>
      <dgm:t>
        <a:bodyPr/>
        <a:lstStyle/>
        <a:p>
          <a:endParaRPr lang="en-US"/>
        </a:p>
      </dgm:t>
    </dgm:pt>
    <dgm:pt modelId="{5046A387-1094-4822-B9D6-5238D605CD75}">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Financial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Abuse</a:t>
          </a:r>
        </a:p>
      </dgm:t>
    </dgm:pt>
    <dgm:pt modelId="{38500FD2-183C-42A0-A8EA-954D6A7F1A53}" type="parTrans" cxnId="{418F73F1-E4DD-4B03-9A48-82CF1CCF3663}">
      <dgm:prSet/>
      <dgm:spPr/>
      <dgm:t>
        <a:bodyPr/>
        <a:lstStyle/>
        <a:p>
          <a:endParaRPr lang="en-US" dirty="0"/>
        </a:p>
      </dgm:t>
    </dgm:pt>
    <dgm:pt modelId="{A240E928-50A9-4DD1-BA95-7849D7FD5B4C}" type="sibTrans" cxnId="{418F73F1-E4DD-4B03-9A48-82CF1CCF3663}">
      <dgm:prSet/>
      <dgm:spPr/>
      <dgm:t>
        <a:bodyPr/>
        <a:lstStyle/>
        <a:p>
          <a:endParaRPr lang="en-US"/>
        </a:p>
      </dgm:t>
    </dgm:pt>
    <dgm:pt modelId="{0D13290E-E89A-40D7-9AEE-50D44A9E2339}">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Social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Abuse</a:t>
          </a:r>
        </a:p>
      </dgm:t>
    </dgm:pt>
    <dgm:pt modelId="{3DA5AD88-7B80-487B-82AA-6DB6164F1125}" type="parTrans" cxnId="{02160EB5-F75B-4993-8782-89B21E332179}">
      <dgm:prSet/>
      <dgm:spPr/>
      <dgm:t>
        <a:bodyPr/>
        <a:lstStyle/>
        <a:p>
          <a:endParaRPr lang="en-US" dirty="0"/>
        </a:p>
      </dgm:t>
    </dgm:pt>
    <dgm:pt modelId="{144FF49F-55E0-43F8-8889-F6CFBC822FE2}" type="sibTrans" cxnId="{02160EB5-F75B-4993-8782-89B21E332179}">
      <dgm:prSet/>
      <dgm:spPr/>
      <dgm:t>
        <a:bodyPr/>
        <a:lstStyle/>
        <a:p>
          <a:endParaRPr lang="en-US"/>
        </a:p>
      </dgm:t>
    </dgm:pt>
    <dgm:pt modelId="{86E38460-954A-4DCB-833F-97D6770FAC23}">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Psychological/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Emotional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Abuse</a:t>
          </a:r>
        </a:p>
      </dgm:t>
    </dgm:pt>
    <dgm:pt modelId="{FEB366DF-B81F-420B-AD48-1E60422FB371}" type="parTrans" cxnId="{D4CDBAC6-4516-4648-BAAC-FFE48B826B20}">
      <dgm:prSet/>
      <dgm:spPr/>
      <dgm:t>
        <a:bodyPr/>
        <a:lstStyle/>
        <a:p>
          <a:endParaRPr lang="en-US" dirty="0"/>
        </a:p>
      </dgm:t>
    </dgm:pt>
    <dgm:pt modelId="{8107DD00-0FF1-41DD-9973-C77D616E0B5E}" type="sibTrans" cxnId="{D4CDBAC6-4516-4648-BAAC-FFE48B826B20}">
      <dgm:prSet/>
      <dgm:spPr/>
      <dgm:t>
        <a:bodyPr/>
        <a:lstStyle/>
        <a:p>
          <a:endParaRPr lang="en-US"/>
        </a:p>
      </dgm:t>
    </dgm:pt>
    <dgm:pt modelId="{8CB4D1C2-7E7D-4D49-96F6-B1AB0B5B8673}">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Physical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effectLst/>
              <a:latin typeface="Trebuchet MS" pitchFamily="34" charset="0"/>
            </a:rPr>
            <a:t>Abuse</a:t>
          </a:r>
        </a:p>
      </dgm:t>
    </dgm:pt>
    <dgm:pt modelId="{ACE3D906-822C-4244-8530-0FB43EE75B98}" type="parTrans" cxnId="{6C7BB68F-E1F4-4588-8A4B-DE5C739AB7B2}">
      <dgm:prSet/>
      <dgm:spPr/>
      <dgm:t>
        <a:bodyPr/>
        <a:lstStyle/>
        <a:p>
          <a:endParaRPr lang="en-US" dirty="0"/>
        </a:p>
      </dgm:t>
    </dgm:pt>
    <dgm:pt modelId="{749C2536-50C7-4389-AEA4-5982643DE8A5}" type="sibTrans" cxnId="{6C7BB68F-E1F4-4588-8A4B-DE5C739AB7B2}">
      <dgm:prSet/>
      <dgm:spPr/>
      <dgm:t>
        <a:bodyPr/>
        <a:lstStyle/>
        <a:p>
          <a:endParaRPr lang="en-US"/>
        </a:p>
      </dgm:t>
    </dgm:pt>
    <dgm:pt modelId="{7F9EEA96-C833-4078-AB6A-1D562CB1E815}" type="pres">
      <dgm:prSet presAssocID="{E1857768-AA00-4524-9F9E-AE08FE9EF8F9}" presName="cycle" presStyleCnt="0">
        <dgm:presLayoutVars>
          <dgm:chMax val="1"/>
          <dgm:dir/>
          <dgm:animLvl val="ctr"/>
          <dgm:resizeHandles val="exact"/>
        </dgm:presLayoutVars>
      </dgm:prSet>
      <dgm:spPr/>
    </dgm:pt>
    <dgm:pt modelId="{F6D389BE-8CBF-46BD-ACCF-7EE5F5B90EDD}" type="pres">
      <dgm:prSet presAssocID="{FFB93005-8BF9-435A-825A-63EADF710A41}" presName="centerShape" presStyleLbl="node0" presStyleIdx="0" presStyleCnt="1"/>
      <dgm:spPr/>
    </dgm:pt>
    <dgm:pt modelId="{237386BF-2FF9-417C-A203-207BC27DF150}" type="pres">
      <dgm:prSet presAssocID="{C7FF261E-1C64-4D16-A976-B80DCFB0AC78}" presName="Name9" presStyleLbl="parChTrans1D2" presStyleIdx="0" presStyleCnt="5"/>
      <dgm:spPr/>
    </dgm:pt>
    <dgm:pt modelId="{4D72A0A3-C00C-41BA-8A98-26ED10B64670}" type="pres">
      <dgm:prSet presAssocID="{C7FF261E-1C64-4D16-A976-B80DCFB0AC78}" presName="connTx" presStyleLbl="parChTrans1D2" presStyleIdx="0" presStyleCnt="5"/>
      <dgm:spPr/>
    </dgm:pt>
    <dgm:pt modelId="{11196790-D887-4EF7-A980-B8B51F533C1B}" type="pres">
      <dgm:prSet presAssocID="{DD3CA6E6-7710-4C55-B020-0A30B4E91C1E}" presName="node" presStyleLbl="node1" presStyleIdx="0" presStyleCnt="5">
        <dgm:presLayoutVars>
          <dgm:bulletEnabled val="1"/>
        </dgm:presLayoutVars>
      </dgm:prSet>
      <dgm:spPr/>
    </dgm:pt>
    <dgm:pt modelId="{6526D40D-A789-4319-9886-7DB3B8AAE0A2}" type="pres">
      <dgm:prSet presAssocID="{38500FD2-183C-42A0-A8EA-954D6A7F1A53}" presName="Name9" presStyleLbl="parChTrans1D2" presStyleIdx="1" presStyleCnt="5"/>
      <dgm:spPr/>
    </dgm:pt>
    <dgm:pt modelId="{650BDF33-37B6-4253-ABE9-0E9E579B5A3B}" type="pres">
      <dgm:prSet presAssocID="{38500FD2-183C-42A0-A8EA-954D6A7F1A53}" presName="connTx" presStyleLbl="parChTrans1D2" presStyleIdx="1" presStyleCnt="5"/>
      <dgm:spPr/>
    </dgm:pt>
    <dgm:pt modelId="{2829CD2E-FF96-41B2-9F28-CAA8B725BEC1}" type="pres">
      <dgm:prSet presAssocID="{5046A387-1094-4822-B9D6-5238D605CD75}" presName="node" presStyleLbl="node1" presStyleIdx="1" presStyleCnt="5">
        <dgm:presLayoutVars>
          <dgm:bulletEnabled val="1"/>
        </dgm:presLayoutVars>
      </dgm:prSet>
      <dgm:spPr/>
    </dgm:pt>
    <dgm:pt modelId="{E06A7DFB-935D-41AD-986D-226619156D04}" type="pres">
      <dgm:prSet presAssocID="{3DA5AD88-7B80-487B-82AA-6DB6164F1125}" presName="Name9" presStyleLbl="parChTrans1D2" presStyleIdx="2" presStyleCnt="5"/>
      <dgm:spPr/>
    </dgm:pt>
    <dgm:pt modelId="{6A7D328A-3950-4B1B-ADA2-18A538AC961D}" type="pres">
      <dgm:prSet presAssocID="{3DA5AD88-7B80-487B-82AA-6DB6164F1125}" presName="connTx" presStyleLbl="parChTrans1D2" presStyleIdx="2" presStyleCnt="5"/>
      <dgm:spPr/>
    </dgm:pt>
    <dgm:pt modelId="{7DB8D3E5-1C04-4B24-B927-29B79CB2B0EC}" type="pres">
      <dgm:prSet presAssocID="{0D13290E-E89A-40D7-9AEE-50D44A9E2339}" presName="node" presStyleLbl="node1" presStyleIdx="2" presStyleCnt="5">
        <dgm:presLayoutVars>
          <dgm:bulletEnabled val="1"/>
        </dgm:presLayoutVars>
      </dgm:prSet>
      <dgm:spPr/>
    </dgm:pt>
    <dgm:pt modelId="{4C3C4336-B570-4E5D-BC8B-5B057E44668D}" type="pres">
      <dgm:prSet presAssocID="{FEB366DF-B81F-420B-AD48-1E60422FB371}" presName="Name9" presStyleLbl="parChTrans1D2" presStyleIdx="3" presStyleCnt="5"/>
      <dgm:spPr/>
    </dgm:pt>
    <dgm:pt modelId="{C117A4E0-E302-4890-B9D4-2C04F22827C0}" type="pres">
      <dgm:prSet presAssocID="{FEB366DF-B81F-420B-AD48-1E60422FB371}" presName="connTx" presStyleLbl="parChTrans1D2" presStyleIdx="3" presStyleCnt="5"/>
      <dgm:spPr/>
    </dgm:pt>
    <dgm:pt modelId="{A96F52F2-265F-417F-85A8-EE5B816C4CBE}" type="pres">
      <dgm:prSet presAssocID="{86E38460-954A-4DCB-833F-97D6770FAC23}" presName="node" presStyleLbl="node1" presStyleIdx="3" presStyleCnt="5">
        <dgm:presLayoutVars>
          <dgm:bulletEnabled val="1"/>
        </dgm:presLayoutVars>
      </dgm:prSet>
      <dgm:spPr/>
    </dgm:pt>
    <dgm:pt modelId="{8A1CB0A9-2451-4F5F-9E5B-6401D104AE6A}" type="pres">
      <dgm:prSet presAssocID="{ACE3D906-822C-4244-8530-0FB43EE75B98}" presName="Name9" presStyleLbl="parChTrans1D2" presStyleIdx="4" presStyleCnt="5"/>
      <dgm:spPr/>
    </dgm:pt>
    <dgm:pt modelId="{DF0E2FCE-1B59-495C-A2EB-E452FAD3386D}" type="pres">
      <dgm:prSet presAssocID="{ACE3D906-822C-4244-8530-0FB43EE75B98}" presName="connTx" presStyleLbl="parChTrans1D2" presStyleIdx="4" presStyleCnt="5"/>
      <dgm:spPr/>
    </dgm:pt>
    <dgm:pt modelId="{9F1EBFE3-79CC-444B-9C51-474548764A09}" type="pres">
      <dgm:prSet presAssocID="{8CB4D1C2-7E7D-4D49-96F6-B1AB0B5B8673}" presName="node" presStyleLbl="node1" presStyleIdx="4" presStyleCnt="5">
        <dgm:presLayoutVars>
          <dgm:bulletEnabled val="1"/>
        </dgm:presLayoutVars>
      </dgm:prSet>
      <dgm:spPr/>
    </dgm:pt>
  </dgm:ptLst>
  <dgm:cxnLst>
    <dgm:cxn modelId="{6C7BB68F-E1F4-4588-8A4B-DE5C739AB7B2}" srcId="{FFB93005-8BF9-435A-825A-63EADF710A41}" destId="{8CB4D1C2-7E7D-4D49-96F6-B1AB0B5B8673}" srcOrd="4" destOrd="0" parTransId="{ACE3D906-822C-4244-8530-0FB43EE75B98}" sibTransId="{749C2536-50C7-4389-AEA4-5982643DE8A5}"/>
    <dgm:cxn modelId="{BB2F2FCB-2AEE-4753-B76A-A5EF08CC1693}" type="presOf" srcId="{3DA5AD88-7B80-487B-82AA-6DB6164F1125}" destId="{6A7D328A-3950-4B1B-ADA2-18A538AC961D}" srcOrd="1" destOrd="0" presId="urn:microsoft.com/office/officeart/2005/8/layout/radial1"/>
    <dgm:cxn modelId="{EC630133-44E9-4D8C-A1AD-D0116302B1D5}" type="presOf" srcId="{C7FF261E-1C64-4D16-A976-B80DCFB0AC78}" destId="{237386BF-2FF9-417C-A203-207BC27DF150}" srcOrd="0" destOrd="0" presId="urn:microsoft.com/office/officeart/2005/8/layout/radial1"/>
    <dgm:cxn modelId="{F430B304-9043-4726-974E-E965A34CD734}" srcId="{E1857768-AA00-4524-9F9E-AE08FE9EF8F9}" destId="{FFB93005-8BF9-435A-825A-63EADF710A41}" srcOrd="0" destOrd="0" parTransId="{94B28CFC-61F8-4DBC-BB40-77856AC43C4E}" sibTransId="{322E97F1-D130-46B6-A5A5-5952470435F7}"/>
    <dgm:cxn modelId="{418F73F1-E4DD-4B03-9A48-82CF1CCF3663}" srcId="{FFB93005-8BF9-435A-825A-63EADF710A41}" destId="{5046A387-1094-4822-B9D6-5238D605CD75}" srcOrd="1" destOrd="0" parTransId="{38500FD2-183C-42A0-A8EA-954D6A7F1A53}" sibTransId="{A240E928-50A9-4DD1-BA95-7849D7FD5B4C}"/>
    <dgm:cxn modelId="{F280EF59-19AC-4CBA-ACC9-43571B9D1807}" type="presOf" srcId="{FEB366DF-B81F-420B-AD48-1E60422FB371}" destId="{4C3C4336-B570-4E5D-BC8B-5B057E44668D}" srcOrd="0" destOrd="0" presId="urn:microsoft.com/office/officeart/2005/8/layout/radial1"/>
    <dgm:cxn modelId="{4223FC67-E6C2-4452-A760-70230890F2C0}" type="presOf" srcId="{86E38460-954A-4DCB-833F-97D6770FAC23}" destId="{A96F52F2-265F-417F-85A8-EE5B816C4CBE}" srcOrd="0" destOrd="0" presId="urn:microsoft.com/office/officeart/2005/8/layout/radial1"/>
    <dgm:cxn modelId="{16D51DCD-8759-4F23-8702-4B7F78781577}" type="presOf" srcId="{FFB93005-8BF9-435A-825A-63EADF710A41}" destId="{F6D389BE-8CBF-46BD-ACCF-7EE5F5B90EDD}" srcOrd="0" destOrd="0" presId="urn:microsoft.com/office/officeart/2005/8/layout/radial1"/>
    <dgm:cxn modelId="{86E54A36-C1EE-4384-A3BF-217F0CD91331}" type="presOf" srcId="{5046A387-1094-4822-B9D6-5238D605CD75}" destId="{2829CD2E-FF96-41B2-9F28-CAA8B725BEC1}" srcOrd="0" destOrd="0" presId="urn:microsoft.com/office/officeart/2005/8/layout/radial1"/>
    <dgm:cxn modelId="{1A6A5ABE-7FF2-496E-B5C3-0D45953C5927}" type="presOf" srcId="{0D13290E-E89A-40D7-9AEE-50D44A9E2339}" destId="{7DB8D3E5-1C04-4B24-B927-29B79CB2B0EC}" srcOrd="0" destOrd="0" presId="urn:microsoft.com/office/officeart/2005/8/layout/radial1"/>
    <dgm:cxn modelId="{02160EB5-F75B-4993-8782-89B21E332179}" srcId="{FFB93005-8BF9-435A-825A-63EADF710A41}" destId="{0D13290E-E89A-40D7-9AEE-50D44A9E2339}" srcOrd="2" destOrd="0" parTransId="{3DA5AD88-7B80-487B-82AA-6DB6164F1125}" sibTransId="{144FF49F-55E0-43F8-8889-F6CFBC822FE2}"/>
    <dgm:cxn modelId="{B3B86C37-24AC-45E2-9B6B-B31B59F3EE01}" type="presOf" srcId="{ACE3D906-822C-4244-8530-0FB43EE75B98}" destId="{DF0E2FCE-1B59-495C-A2EB-E452FAD3386D}" srcOrd="1" destOrd="0" presId="urn:microsoft.com/office/officeart/2005/8/layout/radial1"/>
    <dgm:cxn modelId="{DE94D3B0-9A6B-4AF2-9466-84E9A564C201}" type="presOf" srcId="{DD3CA6E6-7710-4C55-B020-0A30B4E91C1E}" destId="{11196790-D887-4EF7-A980-B8B51F533C1B}" srcOrd="0" destOrd="0" presId="urn:microsoft.com/office/officeart/2005/8/layout/radial1"/>
    <dgm:cxn modelId="{1D565781-2196-4B05-9F2B-77A19CB74B6C}" type="presOf" srcId="{E1857768-AA00-4524-9F9E-AE08FE9EF8F9}" destId="{7F9EEA96-C833-4078-AB6A-1D562CB1E815}" srcOrd="0" destOrd="0" presId="urn:microsoft.com/office/officeart/2005/8/layout/radial1"/>
    <dgm:cxn modelId="{2A570FFE-B412-4F4E-BF2C-6970F5A592F9}" type="presOf" srcId="{FEB366DF-B81F-420B-AD48-1E60422FB371}" destId="{C117A4E0-E302-4890-B9D4-2C04F22827C0}" srcOrd="1" destOrd="0" presId="urn:microsoft.com/office/officeart/2005/8/layout/radial1"/>
    <dgm:cxn modelId="{425037FC-00BB-413D-96E7-6E25DBE56F08}" type="presOf" srcId="{38500FD2-183C-42A0-A8EA-954D6A7F1A53}" destId="{650BDF33-37B6-4253-ABE9-0E9E579B5A3B}" srcOrd="1" destOrd="0" presId="urn:microsoft.com/office/officeart/2005/8/layout/radial1"/>
    <dgm:cxn modelId="{95D8E997-8042-4F3D-81E2-593B50D5CC20}" type="presOf" srcId="{8CB4D1C2-7E7D-4D49-96F6-B1AB0B5B8673}" destId="{9F1EBFE3-79CC-444B-9C51-474548764A09}" srcOrd="0" destOrd="0" presId="urn:microsoft.com/office/officeart/2005/8/layout/radial1"/>
    <dgm:cxn modelId="{30462A73-8022-4E9E-BA8D-179339D22761}" type="presOf" srcId="{C7FF261E-1C64-4D16-A976-B80DCFB0AC78}" destId="{4D72A0A3-C00C-41BA-8A98-26ED10B64670}" srcOrd="1" destOrd="0" presId="urn:microsoft.com/office/officeart/2005/8/layout/radial1"/>
    <dgm:cxn modelId="{74D70D48-B481-4580-A7F3-82C5583E4415}" type="presOf" srcId="{ACE3D906-822C-4244-8530-0FB43EE75B98}" destId="{8A1CB0A9-2451-4F5F-9E5B-6401D104AE6A}" srcOrd="0" destOrd="0" presId="urn:microsoft.com/office/officeart/2005/8/layout/radial1"/>
    <dgm:cxn modelId="{35AB8E65-F54C-4D80-8797-23C698B1B409}" type="presOf" srcId="{3DA5AD88-7B80-487B-82AA-6DB6164F1125}" destId="{E06A7DFB-935D-41AD-986D-226619156D04}" srcOrd="0" destOrd="0" presId="urn:microsoft.com/office/officeart/2005/8/layout/radial1"/>
    <dgm:cxn modelId="{A1AF3F9E-6861-4D61-99A8-74885273B094}" srcId="{FFB93005-8BF9-435A-825A-63EADF710A41}" destId="{DD3CA6E6-7710-4C55-B020-0A30B4E91C1E}" srcOrd="0" destOrd="0" parTransId="{C7FF261E-1C64-4D16-A976-B80DCFB0AC78}" sibTransId="{99E8DA13-90E6-4F6E-8AEC-7AABDE09C46A}"/>
    <dgm:cxn modelId="{8AA3BDDE-B86F-4564-AE4D-459FB2D81367}" type="presOf" srcId="{38500FD2-183C-42A0-A8EA-954D6A7F1A53}" destId="{6526D40D-A789-4319-9886-7DB3B8AAE0A2}" srcOrd="0" destOrd="0" presId="urn:microsoft.com/office/officeart/2005/8/layout/radial1"/>
    <dgm:cxn modelId="{D4CDBAC6-4516-4648-BAAC-FFE48B826B20}" srcId="{FFB93005-8BF9-435A-825A-63EADF710A41}" destId="{86E38460-954A-4DCB-833F-97D6770FAC23}" srcOrd="3" destOrd="0" parTransId="{FEB366DF-B81F-420B-AD48-1E60422FB371}" sibTransId="{8107DD00-0FF1-41DD-9973-C77D616E0B5E}"/>
    <dgm:cxn modelId="{78EA992A-2A98-4174-9C6B-EA03E0C3C2C9}" type="presParOf" srcId="{7F9EEA96-C833-4078-AB6A-1D562CB1E815}" destId="{F6D389BE-8CBF-46BD-ACCF-7EE5F5B90EDD}" srcOrd="0" destOrd="0" presId="urn:microsoft.com/office/officeart/2005/8/layout/radial1"/>
    <dgm:cxn modelId="{BA427FBE-616E-474B-B54E-15B09AD25E01}" type="presParOf" srcId="{7F9EEA96-C833-4078-AB6A-1D562CB1E815}" destId="{237386BF-2FF9-417C-A203-207BC27DF150}" srcOrd="1" destOrd="0" presId="urn:microsoft.com/office/officeart/2005/8/layout/radial1"/>
    <dgm:cxn modelId="{096DA99E-4368-4F59-BFF1-E77591FD69C1}" type="presParOf" srcId="{237386BF-2FF9-417C-A203-207BC27DF150}" destId="{4D72A0A3-C00C-41BA-8A98-26ED10B64670}" srcOrd="0" destOrd="0" presId="urn:microsoft.com/office/officeart/2005/8/layout/radial1"/>
    <dgm:cxn modelId="{BA66C21C-4744-4D81-8AB3-30DA0D5813F9}" type="presParOf" srcId="{7F9EEA96-C833-4078-AB6A-1D562CB1E815}" destId="{11196790-D887-4EF7-A980-B8B51F533C1B}" srcOrd="2" destOrd="0" presId="urn:microsoft.com/office/officeart/2005/8/layout/radial1"/>
    <dgm:cxn modelId="{5C6BCD57-F4D5-4919-BFB0-5B10DD72B251}" type="presParOf" srcId="{7F9EEA96-C833-4078-AB6A-1D562CB1E815}" destId="{6526D40D-A789-4319-9886-7DB3B8AAE0A2}" srcOrd="3" destOrd="0" presId="urn:microsoft.com/office/officeart/2005/8/layout/radial1"/>
    <dgm:cxn modelId="{F1881FAD-B741-4E80-B681-716CD2D03862}" type="presParOf" srcId="{6526D40D-A789-4319-9886-7DB3B8AAE0A2}" destId="{650BDF33-37B6-4253-ABE9-0E9E579B5A3B}" srcOrd="0" destOrd="0" presId="urn:microsoft.com/office/officeart/2005/8/layout/radial1"/>
    <dgm:cxn modelId="{779EC169-2A4C-4B9A-8864-718F90B51895}" type="presParOf" srcId="{7F9EEA96-C833-4078-AB6A-1D562CB1E815}" destId="{2829CD2E-FF96-41B2-9F28-CAA8B725BEC1}" srcOrd="4" destOrd="0" presId="urn:microsoft.com/office/officeart/2005/8/layout/radial1"/>
    <dgm:cxn modelId="{790F2037-3DBA-401A-B808-D7E6F67F9EE5}" type="presParOf" srcId="{7F9EEA96-C833-4078-AB6A-1D562CB1E815}" destId="{E06A7DFB-935D-41AD-986D-226619156D04}" srcOrd="5" destOrd="0" presId="urn:microsoft.com/office/officeart/2005/8/layout/radial1"/>
    <dgm:cxn modelId="{106F27E0-3A61-46CB-9935-28C6ED7C16DC}" type="presParOf" srcId="{E06A7DFB-935D-41AD-986D-226619156D04}" destId="{6A7D328A-3950-4B1B-ADA2-18A538AC961D}" srcOrd="0" destOrd="0" presId="urn:microsoft.com/office/officeart/2005/8/layout/radial1"/>
    <dgm:cxn modelId="{1B55B392-C5B8-46C6-9B59-5A70B95CB1B5}" type="presParOf" srcId="{7F9EEA96-C833-4078-AB6A-1D562CB1E815}" destId="{7DB8D3E5-1C04-4B24-B927-29B79CB2B0EC}" srcOrd="6" destOrd="0" presId="urn:microsoft.com/office/officeart/2005/8/layout/radial1"/>
    <dgm:cxn modelId="{E83439E5-71BC-4ACB-8AF8-819B5E4A9FA1}" type="presParOf" srcId="{7F9EEA96-C833-4078-AB6A-1D562CB1E815}" destId="{4C3C4336-B570-4E5D-BC8B-5B057E44668D}" srcOrd="7" destOrd="0" presId="urn:microsoft.com/office/officeart/2005/8/layout/radial1"/>
    <dgm:cxn modelId="{8919E364-0DD5-4258-9302-6406B5EF4ED8}" type="presParOf" srcId="{4C3C4336-B570-4E5D-BC8B-5B057E44668D}" destId="{C117A4E0-E302-4890-B9D4-2C04F22827C0}" srcOrd="0" destOrd="0" presId="urn:microsoft.com/office/officeart/2005/8/layout/radial1"/>
    <dgm:cxn modelId="{9FEB1117-D088-49C8-ADFD-4147BD807C17}" type="presParOf" srcId="{7F9EEA96-C833-4078-AB6A-1D562CB1E815}" destId="{A96F52F2-265F-417F-85A8-EE5B816C4CBE}" srcOrd="8" destOrd="0" presId="urn:microsoft.com/office/officeart/2005/8/layout/radial1"/>
    <dgm:cxn modelId="{AE52CCA9-AD45-42FD-94C6-6777597882FE}" type="presParOf" srcId="{7F9EEA96-C833-4078-AB6A-1D562CB1E815}" destId="{8A1CB0A9-2451-4F5F-9E5B-6401D104AE6A}" srcOrd="9" destOrd="0" presId="urn:microsoft.com/office/officeart/2005/8/layout/radial1"/>
    <dgm:cxn modelId="{60E31260-AC08-43A3-9888-31B4496D2F78}" type="presParOf" srcId="{8A1CB0A9-2451-4F5F-9E5B-6401D104AE6A}" destId="{DF0E2FCE-1B59-495C-A2EB-E452FAD3386D}" srcOrd="0" destOrd="0" presId="urn:microsoft.com/office/officeart/2005/8/layout/radial1"/>
    <dgm:cxn modelId="{62204327-9AB3-46EA-90E6-5BFA54FF7ECA}" type="presParOf" srcId="{7F9EEA96-C833-4078-AB6A-1D562CB1E815}" destId="{9F1EBFE3-79CC-444B-9C51-474548764A09}" srcOrd="10"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D389BE-8CBF-46BD-ACCF-7EE5F5B90EDD}">
      <dsp:nvSpPr>
        <dsp:cNvPr id="0" name=""/>
        <dsp:cNvSpPr/>
      </dsp:nvSpPr>
      <dsp:spPr>
        <a:xfrm>
          <a:off x="5016391" y="2512863"/>
          <a:ext cx="1930617" cy="1930617"/>
        </a:xfrm>
        <a:prstGeom prst="ellipse">
          <a:avLst/>
        </a:prstGeom>
        <a:solidFill>
          <a:schemeClr val="accent1">
            <a:alpha val="80000"/>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kern="1200" cap="none" normalizeH="0" baseline="0" dirty="0" smtClean="0">
              <a:ln/>
              <a:effectLst/>
              <a:latin typeface="Trebuchet MS" pitchFamily="34" charset="0"/>
            </a:rPr>
            <a:t>Relationship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kern="1200" cap="none" normalizeH="0" baseline="0" dirty="0" smtClean="0">
              <a:ln/>
              <a:effectLst/>
              <a:latin typeface="Trebuchet MS" pitchFamily="34" charset="0"/>
            </a:rPr>
            <a:t>Violence</a:t>
          </a:r>
        </a:p>
      </dsp:txBody>
      <dsp:txXfrm>
        <a:off x="5016391" y="2512863"/>
        <a:ext cx="1930617" cy="1930617"/>
      </dsp:txXfrm>
    </dsp:sp>
    <dsp:sp modelId="{237386BF-2FF9-417C-A203-207BC27DF150}">
      <dsp:nvSpPr>
        <dsp:cNvPr id="0" name=""/>
        <dsp:cNvSpPr/>
      </dsp:nvSpPr>
      <dsp:spPr>
        <a:xfrm rot="16200000">
          <a:off x="5692066" y="2208706"/>
          <a:ext cx="579266" cy="29047"/>
        </a:xfrm>
        <a:custGeom>
          <a:avLst/>
          <a:gdLst/>
          <a:ahLst/>
          <a:cxnLst/>
          <a:rect l="0" t="0" r="0" b="0"/>
          <a:pathLst>
            <a:path>
              <a:moveTo>
                <a:pt x="0" y="14523"/>
              </a:moveTo>
              <a:lnTo>
                <a:pt x="579266" y="14523"/>
              </a:lnTo>
            </a:path>
          </a:pathLst>
        </a:custGeom>
        <a:noFill/>
        <a:ln w="25400" cap="flat" cmpd="sng" algn="ctr">
          <a:solidFill>
            <a:schemeClr val="accent1">
              <a:tint val="9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16200000">
        <a:off x="5967218" y="2208749"/>
        <a:ext cx="28963" cy="28963"/>
      </dsp:txXfrm>
    </dsp:sp>
    <dsp:sp modelId="{11196790-D887-4EF7-A980-B8B51F533C1B}">
      <dsp:nvSpPr>
        <dsp:cNvPr id="0" name=""/>
        <dsp:cNvSpPr/>
      </dsp:nvSpPr>
      <dsp:spPr>
        <a:xfrm>
          <a:off x="5016391" y="2980"/>
          <a:ext cx="1930617" cy="1930617"/>
        </a:xfrm>
        <a:prstGeom prst="ellipse">
          <a:avLst/>
        </a:prstGeom>
        <a:solidFill>
          <a:schemeClr val="accent1">
            <a:alpha val="90000"/>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Sexual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Abuse</a:t>
          </a:r>
        </a:p>
      </dsp:txBody>
      <dsp:txXfrm>
        <a:off x="5016391" y="2980"/>
        <a:ext cx="1930617" cy="1930617"/>
      </dsp:txXfrm>
    </dsp:sp>
    <dsp:sp modelId="{6526D40D-A789-4319-9886-7DB3B8AAE0A2}">
      <dsp:nvSpPr>
        <dsp:cNvPr id="0" name=""/>
        <dsp:cNvSpPr/>
      </dsp:nvSpPr>
      <dsp:spPr>
        <a:xfrm rot="20520000">
          <a:off x="6885587" y="3075850"/>
          <a:ext cx="579266" cy="29047"/>
        </a:xfrm>
        <a:custGeom>
          <a:avLst/>
          <a:gdLst/>
          <a:ahLst/>
          <a:cxnLst/>
          <a:rect l="0" t="0" r="0" b="0"/>
          <a:pathLst>
            <a:path>
              <a:moveTo>
                <a:pt x="0" y="14523"/>
              </a:moveTo>
              <a:lnTo>
                <a:pt x="579266" y="14523"/>
              </a:lnTo>
            </a:path>
          </a:pathLst>
        </a:custGeom>
        <a:noFill/>
        <a:ln w="25400" cap="flat" cmpd="sng" algn="ctr">
          <a:solidFill>
            <a:schemeClr val="accent1">
              <a:tint val="9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20520000">
        <a:off x="7160738" y="3075892"/>
        <a:ext cx="28963" cy="28963"/>
      </dsp:txXfrm>
    </dsp:sp>
    <dsp:sp modelId="{2829CD2E-FF96-41B2-9F28-CAA8B725BEC1}">
      <dsp:nvSpPr>
        <dsp:cNvPr id="0" name=""/>
        <dsp:cNvSpPr/>
      </dsp:nvSpPr>
      <dsp:spPr>
        <a:xfrm>
          <a:off x="7403432" y="1737267"/>
          <a:ext cx="1930617" cy="1930617"/>
        </a:xfrm>
        <a:prstGeom prst="ellipse">
          <a:avLst/>
        </a:prstGeom>
        <a:solidFill>
          <a:schemeClr val="accent1">
            <a:alpha val="90000"/>
            <a:hueOff val="0"/>
            <a:satOff val="0"/>
            <a:lumOff val="0"/>
            <a:alphaOff val="-1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Financial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Abuse</a:t>
          </a:r>
        </a:p>
      </dsp:txBody>
      <dsp:txXfrm>
        <a:off x="7403432" y="1737267"/>
        <a:ext cx="1930617" cy="1930617"/>
      </dsp:txXfrm>
    </dsp:sp>
    <dsp:sp modelId="{E06A7DFB-935D-41AD-986D-226619156D04}">
      <dsp:nvSpPr>
        <dsp:cNvPr id="0" name=""/>
        <dsp:cNvSpPr/>
      </dsp:nvSpPr>
      <dsp:spPr>
        <a:xfrm rot="3240000">
          <a:off x="6429703" y="4478917"/>
          <a:ext cx="579266" cy="29047"/>
        </a:xfrm>
        <a:custGeom>
          <a:avLst/>
          <a:gdLst/>
          <a:ahLst/>
          <a:cxnLst/>
          <a:rect l="0" t="0" r="0" b="0"/>
          <a:pathLst>
            <a:path>
              <a:moveTo>
                <a:pt x="0" y="14523"/>
              </a:moveTo>
              <a:lnTo>
                <a:pt x="579266" y="14523"/>
              </a:lnTo>
            </a:path>
          </a:pathLst>
        </a:custGeom>
        <a:noFill/>
        <a:ln w="25400" cap="flat" cmpd="sng" algn="ctr">
          <a:solidFill>
            <a:schemeClr val="accent1">
              <a:tint val="9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3240000">
        <a:off x="6704854" y="4478959"/>
        <a:ext cx="28963" cy="28963"/>
      </dsp:txXfrm>
    </dsp:sp>
    <dsp:sp modelId="{7DB8D3E5-1C04-4B24-B927-29B79CB2B0EC}">
      <dsp:nvSpPr>
        <dsp:cNvPr id="0" name=""/>
        <dsp:cNvSpPr/>
      </dsp:nvSpPr>
      <dsp:spPr>
        <a:xfrm>
          <a:off x="6491663" y="4543402"/>
          <a:ext cx="1930617" cy="1930617"/>
        </a:xfrm>
        <a:prstGeom prst="ellipse">
          <a:avLst/>
        </a:prstGeom>
        <a:solidFill>
          <a:schemeClr val="accent1">
            <a:alpha val="90000"/>
            <a:hueOff val="0"/>
            <a:satOff val="0"/>
            <a:lumOff val="0"/>
            <a:alphaOff val="-2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Social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Abuse</a:t>
          </a:r>
        </a:p>
      </dsp:txBody>
      <dsp:txXfrm>
        <a:off x="6491663" y="4543402"/>
        <a:ext cx="1930617" cy="1930617"/>
      </dsp:txXfrm>
    </dsp:sp>
    <dsp:sp modelId="{4C3C4336-B570-4E5D-BC8B-5B057E44668D}">
      <dsp:nvSpPr>
        <dsp:cNvPr id="0" name=""/>
        <dsp:cNvSpPr/>
      </dsp:nvSpPr>
      <dsp:spPr>
        <a:xfrm rot="7560000">
          <a:off x="4954430" y="4478917"/>
          <a:ext cx="579266" cy="29047"/>
        </a:xfrm>
        <a:custGeom>
          <a:avLst/>
          <a:gdLst/>
          <a:ahLst/>
          <a:cxnLst/>
          <a:rect l="0" t="0" r="0" b="0"/>
          <a:pathLst>
            <a:path>
              <a:moveTo>
                <a:pt x="0" y="14523"/>
              </a:moveTo>
              <a:lnTo>
                <a:pt x="579266" y="14523"/>
              </a:lnTo>
            </a:path>
          </a:pathLst>
        </a:custGeom>
        <a:noFill/>
        <a:ln w="25400" cap="flat" cmpd="sng" algn="ctr">
          <a:solidFill>
            <a:schemeClr val="accent1">
              <a:tint val="9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7560000">
        <a:off x="5229582" y="4478959"/>
        <a:ext cx="28963" cy="28963"/>
      </dsp:txXfrm>
    </dsp:sp>
    <dsp:sp modelId="{A96F52F2-265F-417F-85A8-EE5B816C4CBE}">
      <dsp:nvSpPr>
        <dsp:cNvPr id="0" name=""/>
        <dsp:cNvSpPr/>
      </dsp:nvSpPr>
      <dsp:spPr>
        <a:xfrm>
          <a:off x="3541119" y="4543402"/>
          <a:ext cx="1930617" cy="1930617"/>
        </a:xfrm>
        <a:prstGeom prst="ellipse">
          <a:avLst/>
        </a:prstGeom>
        <a:solidFill>
          <a:schemeClr val="accent1">
            <a:alpha val="90000"/>
            <a:hueOff val="0"/>
            <a:satOff val="0"/>
            <a:lumOff val="0"/>
            <a:alphaOff val="-3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Psychological/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Emotional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Abuse</a:t>
          </a:r>
        </a:p>
      </dsp:txBody>
      <dsp:txXfrm>
        <a:off x="3541119" y="4543402"/>
        <a:ext cx="1930617" cy="1930617"/>
      </dsp:txXfrm>
    </dsp:sp>
    <dsp:sp modelId="{8A1CB0A9-2451-4F5F-9E5B-6401D104AE6A}">
      <dsp:nvSpPr>
        <dsp:cNvPr id="0" name=""/>
        <dsp:cNvSpPr/>
      </dsp:nvSpPr>
      <dsp:spPr>
        <a:xfrm rot="11880000">
          <a:off x="4498546" y="3075850"/>
          <a:ext cx="579266" cy="29047"/>
        </a:xfrm>
        <a:custGeom>
          <a:avLst/>
          <a:gdLst/>
          <a:ahLst/>
          <a:cxnLst/>
          <a:rect l="0" t="0" r="0" b="0"/>
          <a:pathLst>
            <a:path>
              <a:moveTo>
                <a:pt x="0" y="14523"/>
              </a:moveTo>
              <a:lnTo>
                <a:pt x="579266" y="14523"/>
              </a:lnTo>
            </a:path>
          </a:pathLst>
        </a:custGeom>
        <a:noFill/>
        <a:ln w="25400" cap="flat" cmpd="sng" algn="ctr">
          <a:solidFill>
            <a:schemeClr val="accent1">
              <a:tint val="90000"/>
              <a:hueOff val="0"/>
              <a:satOff val="0"/>
              <a:lumOff val="0"/>
              <a:alphaOff val="0"/>
            </a:schemeClr>
          </a:solidFill>
          <a:prstDash val="solid"/>
        </a:ln>
        <a:effectLst/>
        <a:sp3d z="-25400" prstMaterial="plastic"/>
      </dsp:spPr>
      <dsp:style>
        <a:lnRef idx="2">
          <a:scrgbClr r="0" g="0" b="0"/>
        </a:lnRef>
        <a:fillRef idx="0">
          <a:scrgbClr r="0" g="0" b="0"/>
        </a:fillRef>
        <a:effectRef idx="0">
          <a:scrgbClr r="0" g="0" b="0"/>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rot="11880000">
        <a:off x="4773697" y="3075892"/>
        <a:ext cx="28963" cy="28963"/>
      </dsp:txXfrm>
    </dsp:sp>
    <dsp:sp modelId="{9F1EBFE3-79CC-444B-9C51-474548764A09}">
      <dsp:nvSpPr>
        <dsp:cNvPr id="0" name=""/>
        <dsp:cNvSpPr/>
      </dsp:nvSpPr>
      <dsp:spPr>
        <a:xfrm>
          <a:off x="2629350" y="1737267"/>
          <a:ext cx="1930617" cy="1930617"/>
        </a:xfrm>
        <a:prstGeom prst="ellipse">
          <a:avLst/>
        </a:prstGeom>
        <a:solidFill>
          <a:schemeClr val="accent1">
            <a:alpha val="90000"/>
            <a:hueOff val="0"/>
            <a:satOff val="0"/>
            <a:lumOff val="0"/>
            <a:alphaOff val="-4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Physical</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kern="1200" cap="none" normalizeH="0" baseline="0" dirty="0" smtClean="0">
              <a:ln/>
              <a:effectLst/>
              <a:latin typeface="Trebuchet MS" pitchFamily="34" charset="0"/>
            </a:rPr>
            <a:t>Abuse</a:t>
          </a:r>
        </a:p>
      </dsp:txBody>
      <dsp:txXfrm>
        <a:off x="2629350" y="1737267"/>
        <a:ext cx="1930617" cy="1930617"/>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7640967-1409-4AF4-81EA-3431C6ABA53D}" type="datetimeFigureOut">
              <a:rPr lang="en-US" smtClean="0"/>
              <a:t>5/31/2010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9ECCBEA-2934-4096-9D8A-A5E40EDD2C3F}" type="slidenum">
              <a:rPr lang="en-US" smtClean="0"/>
              <a:t>‹#›</a:t>
            </a:fld>
            <a:endParaRPr lang="en-US" dirty="0"/>
          </a:p>
        </p:txBody>
      </p:sp>
    </p:spTree>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en-US" dirty="0"/>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en-US" dirty="0"/>
          </a:p>
        </p:txBody>
      </p:sp>
      <p:sp>
        <p:nvSpPr>
          <p:cNvPr id="297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en-US" dirty="0"/>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Times New Roman" pitchFamily="18" charset="0"/>
              </a:defRPr>
            </a:lvl1pPr>
          </a:lstStyle>
          <a:p>
            <a:pPr>
              <a:defRPr/>
            </a:pPr>
            <a:fld id="{FF171D90-E2A8-4F28-9F70-569A866F3EAC}" type="slidenum">
              <a:rPr lang="en-US"/>
              <a:pPr>
                <a:defRPr/>
              </a:pPr>
              <a:t>‹#›</a:t>
            </a:fld>
            <a:endParaRPr lang="en-US" dirty="0"/>
          </a:p>
        </p:txBody>
      </p:sp>
    </p:spTree>
  </p:cSld>
  <p:clrMap bg1="lt1" tx1="dk1" bg2="lt2" tx2="dk2" accent1="accent1" accent2="accent2" accent3="accent3" accent4="accent4" accent5="accent5" accent6="accent6" hlink="hlink" folHlink="folHlink"/>
  <p:hf sldNum="0"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r>
              <a:rPr lang="en-US" dirty="0" smtClean="0"/>
              <a:t>Today we are going to be talking about a very touchy subject.</a:t>
            </a:r>
            <a:r>
              <a:rPr lang="en-US" baseline="0" dirty="0" smtClean="0"/>
              <a:t>  Relationship violence may have already affected, or may affect all of us in one form of another.  It is not a fun topic to discuss, but a very important topic.  Please remember that everything shared in class stays in the class.  We are not here to judge, but here to learn. This is a safe environment that may hit close to home.  Be respectful and pay attention…Relationship Violence could affect you.</a:t>
            </a:r>
            <a:endParaRPr lang="en-US" dirty="0" smtClean="0"/>
          </a:p>
        </p:txBody>
      </p:sp>
      <p:sp>
        <p:nvSpPr>
          <p:cNvPr id="5" name="Footer Placeholder 4"/>
          <p:cNvSpPr>
            <a:spLocks noGrp="1"/>
          </p:cNvSpPr>
          <p:nvPr>
            <p:ph type="ftr" sz="quarter" idx="10"/>
          </p:nvPr>
        </p:nvSpPr>
        <p:spPr/>
        <p:txBody>
          <a:bodyPr/>
          <a:lstStyle/>
          <a:p>
            <a:pPr>
              <a:defRPr/>
            </a:pPr>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r>
              <a:rPr lang="en-US" dirty="0" smtClean="0"/>
              <a:t>I was very surprised</a:t>
            </a:r>
            <a:r>
              <a:rPr lang="en-US" baseline="0" dirty="0" smtClean="0"/>
              <a:t> to get these statistics from </a:t>
            </a:r>
            <a:r>
              <a:rPr lang="en-US" baseline="0" dirty="0" err="1" smtClean="0"/>
              <a:t>Klinic</a:t>
            </a:r>
            <a:r>
              <a:rPr lang="en-US" baseline="0" dirty="0" smtClean="0"/>
              <a:t> Community Health Centre in Winnipeg.  A study they conducted in 2005 found that 50% of all girls age 18-25 in steady relationships suffered from Verbal Abuse, 30% sexual abuse and 20% physical abuse.  The scary thing with statistics, is usually they only are the tip of the ice burg.  The important thing to remember, if you are in a relationship, or know someone in a relationship:  if you suspect abuse is happening, tell a trusted adult.  Violence should NEVER happen in a relationship.  </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lnSpc>
                <a:spcPct val="90000"/>
              </a:lnSpc>
            </a:pPr>
            <a:r>
              <a:rPr lang="en-US" sz="1200" dirty="0" smtClean="0"/>
              <a:t>Here are some scary facts.  The average age for the first physically violent dating experience is 15.  The majority of assaults take place in the home or a car</a:t>
            </a:r>
          </a:p>
          <a:p>
            <a:pPr eaLnBrk="1" hangingPunct="1">
              <a:lnSpc>
                <a:spcPct val="90000"/>
              </a:lnSpc>
            </a:pPr>
            <a:r>
              <a:rPr lang="en-US" sz="1200" dirty="0" smtClean="0"/>
              <a:t>Jealously is the most frequent trigger for violence.  The vast majority of sexual assaults of adolescent girls are committed by boys they know.  Drinking and drug use plays a role</a:t>
            </a:r>
          </a:p>
          <a:p>
            <a:pPr marL="0" marR="0" indent="0" algn="l" defTabSz="914400" rtl="0" eaLnBrk="1" fontAlgn="base" latinLnBrk="0" hangingPunct="1">
              <a:lnSpc>
                <a:spcPct val="90000"/>
              </a:lnSpc>
              <a:spcBef>
                <a:spcPct val="30000"/>
              </a:spcBef>
              <a:spcAft>
                <a:spcPct val="0"/>
              </a:spcAft>
              <a:buClrTx/>
              <a:buSzTx/>
              <a:buFontTx/>
              <a:buNone/>
              <a:tabLst/>
              <a:defRPr/>
            </a:pPr>
            <a:r>
              <a:rPr lang="en-US" sz="1200" dirty="0" smtClean="0"/>
              <a:t>Many believe it is better to have an abusive partner then no partner at all, this is the one that really gets</a:t>
            </a:r>
            <a:r>
              <a:rPr lang="en-US" sz="1200" baseline="0" dirty="0" smtClean="0"/>
              <a:t> me.  It’s so sad.</a:t>
            </a:r>
            <a:endParaRPr lang="en-US" sz="1200" dirty="0" smtClean="0"/>
          </a:p>
          <a:p>
            <a:pPr eaLnBrk="1" hangingPunct="1">
              <a:lnSpc>
                <a:spcPct val="90000"/>
              </a:lnSpc>
            </a:pPr>
            <a:endParaRPr lang="en-US" sz="1200" dirty="0" smtClean="0"/>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Ro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lnSpc>
                <a:spcPct val="90000"/>
              </a:lnSpc>
              <a:buFont typeface="Arial" pitchFamily="34" charset="0"/>
              <a:buChar char="•"/>
            </a:pPr>
            <a:r>
              <a:rPr lang="en-US" sz="1200" dirty="0" smtClean="0"/>
              <a:t>I’m going to just read them off, one by one.  Here are sure</a:t>
            </a:r>
            <a:r>
              <a:rPr lang="en-US" sz="1200" baseline="0" dirty="0" smtClean="0"/>
              <a:t> signs that violence is or could possible begin.  You may have cause for concern if your partner is:</a:t>
            </a:r>
          </a:p>
          <a:p>
            <a:pPr eaLnBrk="1" hangingPunct="1">
              <a:lnSpc>
                <a:spcPct val="90000"/>
              </a:lnSpc>
              <a:buFont typeface="Arial" pitchFamily="34" charset="0"/>
              <a:buChar char="•"/>
            </a:pPr>
            <a:r>
              <a:rPr lang="en-US" sz="1200" dirty="0" smtClean="0"/>
              <a:t>Jealous, possessive…seems cute in the beginning, and turns ugly</a:t>
            </a:r>
            <a:r>
              <a:rPr lang="en-US" sz="1200" baseline="0" dirty="0" smtClean="0"/>
              <a:t> FAST</a:t>
            </a:r>
            <a:endParaRPr lang="en-US" sz="1200" dirty="0" smtClean="0"/>
          </a:p>
          <a:p>
            <a:pPr eaLnBrk="1" hangingPunct="1">
              <a:lnSpc>
                <a:spcPct val="90000"/>
              </a:lnSpc>
              <a:buFont typeface="Arial" pitchFamily="34" charset="0"/>
              <a:buChar char="•"/>
            </a:pPr>
            <a:r>
              <a:rPr lang="en-US" sz="1200" dirty="0" smtClean="0"/>
              <a:t>Bossy, gives orders, makes all the decisions, doesn’t take your opinion seriously</a:t>
            </a:r>
          </a:p>
          <a:p>
            <a:pPr eaLnBrk="1" hangingPunct="1">
              <a:lnSpc>
                <a:spcPct val="90000"/>
              </a:lnSpc>
              <a:buFont typeface="Arial" pitchFamily="34" charset="0"/>
              <a:buChar char="•"/>
            </a:pPr>
            <a:r>
              <a:rPr lang="en-US" sz="1200" dirty="0" smtClean="0"/>
              <a:t>Is scary, you worry about how they will react</a:t>
            </a:r>
          </a:p>
          <a:p>
            <a:pPr eaLnBrk="1" hangingPunct="1">
              <a:lnSpc>
                <a:spcPct val="90000"/>
              </a:lnSpc>
              <a:buFont typeface="Arial" pitchFamily="34" charset="0"/>
              <a:buChar char="•"/>
            </a:pPr>
            <a:r>
              <a:rPr lang="en-US" sz="1200" dirty="0" smtClean="0"/>
              <a:t>Is violent and threatens you</a:t>
            </a:r>
          </a:p>
          <a:p>
            <a:pPr eaLnBrk="1" hangingPunct="1">
              <a:lnSpc>
                <a:spcPct val="90000"/>
              </a:lnSpc>
              <a:buFont typeface="Arial" pitchFamily="34" charset="0"/>
              <a:buChar char="•"/>
            </a:pPr>
            <a:r>
              <a:rPr lang="en-US" sz="1200" dirty="0" smtClean="0"/>
              <a:t>Uses or owns weapons</a:t>
            </a:r>
          </a:p>
          <a:p>
            <a:pPr eaLnBrk="1" hangingPunct="1">
              <a:lnSpc>
                <a:spcPct val="90000"/>
              </a:lnSpc>
              <a:buFont typeface="Arial" pitchFamily="34" charset="0"/>
              <a:buChar char="•"/>
            </a:pPr>
            <a:r>
              <a:rPr lang="en-US" sz="1200" dirty="0" smtClean="0"/>
              <a:t>Pressures you for sex…“if you really love me you will…”</a:t>
            </a:r>
          </a:p>
          <a:p>
            <a:pPr eaLnBrk="1" hangingPunct="1">
              <a:lnSpc>
                <a:spcPct val="90000"/>
              </a:lnSpc>
              <a:buFont typeface="Arial" pitchFamily="34" charset="0"/>
              <a:buChar char="•"/>
            </a:pPr>
            <a:r>
              <a:rPr lang="en-US" sz="1200" dirty="0" smtClean="0"/>
              <a:t>Abuses alcohol or drugs and pressures you to use too</a:t>
            </a:r>
          </a:p>
          <a:p>
            <a:pPr eaLnBrk="1" hangingPunct="1">
              <a:lnSpc>
                <a:spcPct val="90000"/>
              </a:lnSpc>
              <a:buFont typeface="Arial" pitchFamily="34" charset="0"/>
              <a:buChar char="•"/>
            </a:pPr>
            <a:r>
              <a:rPr lang="en-US" sz="1200" dirty="0" smtClean="0"/>
              <a:t>Blames you when they mistreat you</a:t>
            </a:r>
          </a:p>
          <a:p>
            <a:pPr eaLnBrk="1" hangingPunct="1">
              <a:lnSpc>
                <a:spcPct val="90000"/>
              </a:lnSpc>
              <a:buFont typeface="Arial" pitchFamily="34" charset="0"/>
              <a:buChar char="•"/>
            </a:pPr>
            <a:r>
              <a:rPr lang="en-US" sz="1200" dirty="0" smtClean="0"/>
              <a:t>Has a history of bad relationships and blames others </a:t>
            </a:r>
          </a:p>
          <a:p>
            <a:pPr eaLnBrk="1" hangingPunct="1">
              <a:lnSpc>
                <a:spcPct val="90000"/>
              </a:lnSpc>
              <a:buFont typeface="Arial" pitchFamily="34" charset="0"/>
              <a:buChar char="•"/>
            </a:pPr>
            <a:r>
              <a:rPr lang="en-US" sz="1200" dirty="0" smtClean="0"/>
              <a:t>Believes men should be in control</a:t>
            </a:r>
          </a:p>
          <a:p>
            <a:pPr eaLnBrk="1" hangingPunct="1">
              <a:lnSpc>
                <a:spcPct val="90000"/>
              </a:lnSpc>
              <a:buFont typeface="Arial" pitchFamily="34" charset="0"/>
              <a:buChar char="•"/>
            </a:pPr>
            <a:r>
              <a:rPr lang="en-US" sz="1200" dirty="0" smtClean="0"/>
              <a:t>Causes your friends or family to warn you or tell you they are worried for your safety</a:t>
            </a:r>
          </a:p>
          <a:p>
            <a:pPr eaLnBrk="1" hangingPunct="1">
              <a:buFont typeface="Arial" pitchFamily="34" charset="0"/>
              <a:buChar char="•"/>
            </a:pPr>
            <a:r>
              <a:rPr lang="en-US" dirty="0" smtClean="0"/>
              <a:t>Remember, these</a:t>
            </a:r>
            <a:r>
              <a:rPr lang="en-US" baseline="0" dirty="0" smtClean="0"/>
              <a:t> are signs to watch out for.  If you suspect something is happening, it probably is.  Follow your instincts.</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dirty="0" smtClean="0"/>
              <a:t>It is easier to get out of a bad relationship earlier than later</a:t>
            </a:r>
          </a:p>
          <a:p>
            <a:pPr eaLnBrk="1" hangingPunct="1"/>
            <a:endParaRPr lang="en-US" dirty="0" smtClean="0"/>
          </a:p>
          <a:p>
            <a:pPr eaLnBrk="1" hangingPunct="1"/>
            <a:r>
              <a:rPr lang="en-US" dirty="0" smtClean="0"/>
              <a:t>Some people would rather stay in the abuse than be alone…this is a very dangerous attitude</a:t>
            </a:r>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lnSpc>
                <a:spcPct val="80000"/>
              </a:lnSpc>
              <a:buFontTx/>
              <a:buNone/>
            </a:pPr>
            <a:r>
              <a:rPr lang="en-US" sz="1200" dirty="0" smtClean="0"/>
              <a:t>Date</a:t>
            </a:r>
            <a:r>
              <a:rPr lang="en-US" sz="1200" baseline="0" dirty="0" smtClean="0"/>
              <a:t> rape is a</a:t>
            </a:r>
            <a:r>
              <a:rPr lang="en-US" sz="1200" dirty="0" smtClean="0"/>
              <a:t> sexual act with a date or other acquaintance without mutual consent.  Many victims</a:t>
            </a:r>
            <a:r>
              <a:rPr lang="en-US" sz="1200" baseline="0" dirty="0" smtClean="0"/>
              <a:t> are under the influence of date-rape drugs.  Do you know the names of any date rape drugs?</a:t>
            </a:r>
            <a:endParaRPr lang="en-US" sz="1200" dirty="0" smtClean="0"/>
          </a:p>
          <a:p>
            <a:pPr eaLnBrk="1" hangingPunct="1">
              <a:lnSpc>
                <a:spcPct val="80000"/>
              </a:lnSpc>
              <a:buFontTx/>
              <a:buNone/>
            </a:pPr>
            <a:r>
              <a:rPr lang="en-US" sz="1200" dirty="0" smtClean="0"/>
              <a:t>	</a:t>
            </a:r>
          </a:p>
          <a:p>
            <a:pPr eaLnBrk="1" hangingPunct="1">
              <a:lnSpc>
                <a:spcPct val="80000"/>
              </a:lnSpc>
              <a:buFontTx/>
              <a:buNone/>
            </a:pPr>
            <a:r>
              <a:rPr lang="en-US" sz="1050" dirty="0" err="1" smtClean="0"/>
              <a:t>Lorazepam</a:t>
            </a:r>
            <a:r>
              <a:rPr lang="en-US" sz="1050" dirty="0" smtClean="0"/>
              <a:t>,</a:t>
            </a:r>
            <a:r>
              <a:rPr lang="en-US" sz="1050" baseline="0" dirty="0" smtClean="0"/>
              <a:t> C</a:t>
            </a:r>
            <a:r>
              <a:rPr lang="en-US" sz="1050" dirty="0" smtClean="0"/>
              <a:t>hloral Hydrate Rohypnol, </a:t>
            </a:r>
            <a:r>
              <a:rPr lang="en-US" sz="1050" dirty="0" err="1" smtClean="0"/>
              <a:t>Ketamine</a:t>
            </a:r>
            <a:r>
              <a:rPr lang="en-US" sz="1050" dirty="0" smtClean="0"/>
              <a:t>, GHB,(</a:t>
            </a:r>
            <a:r>
              <a:rPr lang="en-US" sz="1050" dirty="0" err="1" smtClean="0"/>
              <a:t>Gabba</a:t>
            </a:r>
            <a:r>
              <a:rPr lang="en-US" sz="1050" dirty="0" smtClean="0"/>
              <a:t> </a:t>
            </a:r>
            <a:r>
              <a:rPr lang="en-US" sz="1050" dirty="0" err="1" smtClean="0"/>
              <a:t>Butyrolactone</a:t>
            </a:r>
            <a:r>
              <a:rPr lang="en-US" sz="1050" dirty="0" smtClean="0"/>
              <a:t> </a:t>
            </a:r>
            <a:r>
              <a:rPr lang="en-US" sz="1050" dirty="0" err="1" smtClean="0"/>
              <a:t>Robaine</a:t>
            </a:r>
            <a:endParaRPr lang="en-US" sz="1050" dirty="0" smtClean="0"/>
          </a:p>
          <a:p>
            <a:pPr eaLnBrk="1" hangingPunct="1">
              <a:lnSpc>
                <a:spcPct val="80000"/>
              </a:lnSpc>
              <a:buFontTx/>
              <a:buNone/>
            </a:pPr>
            <a:r>
              <a:rPr lang="en-US" sz="1200" i="1" dirty="0" smtClean="0"/>
              <a:t>Street Names</a:t>
            </a:r>
            <a:r>
              <a:rPr lang="en-US" sz="1200" dirty="0" smtClean="0"/>
              <a:t>:</a:t>
            </a:r>
          </a:p>
          <a:p>
            <a:pPr eaLnBrk="1" hangingPunct="1">
              <a:lnSpc>
                <a:spcPct val="80000"/>
              </a:lnSpc>
              <a:buFontTx/>
              <a:buNone/>
            </a:pPr>
            <a:r>
              <a:rPr lang="en-US" sz="1050" dirty="0" smtClean="0"/>
              <a:t>mind erasers,</a:t>
            </a:r>
            <a:r>
              <a:rPr lang="en-US" sz="1050" baseline="0" dirty="0" smtClean="0"/>
              <a:t> </a:t>
            </a:r>
            <a:r>
              <a:rPr lang="en-US" sz="1050" dirty="0" smtClean="0"/>
              <a:t>party poppers, special K, </a:t>
            </a:r>
            <a:r>
              <a:rPr lang="en-US" sz="1050" dirty="0" err="1" smtClean="0"/>
              <a:t>roofies</a:t>
            </a:r>
            <a:r>
              <a:rPr lang="en-US" sz="1050" dirty="0" smtClean="0"/>
              <a:t>, Liquid Ecstasy, </a:t>
            </a:r>
          </a:p>
          <a:p>
            <a:pPr eaLnBrk="1" hangingPunct="1">
              <a:lnSpc>
                <a:spcPct val="80000"/>
              </a:lnSpc>
              <a:buFontTx/>
              <a:buNone/>
            </a:pPr>
            <a:r>
              <a:rPr lang="en-US" sz="1050" dirty="0" smtClean="0"/>
              <a:t>*www.casac.ca</a:t>
            </a:r>
          </a:p>
          <a:p>
            <a:pPr algn="l" eaLnBrk="1" hangingPunct="1">
              <a:lnSpc>
                <a:spcPct val="80000"/>
              </a:lnSpc>
              <a:buFontTx/>
              <a:buNone/>
            </a:pPr>
            <a:r>
              <a:rPr lang="en-US" sz="1200" dirty="0" smtClean="0"/>
              <a:t>	</a:t>
            </a:r>
          </a:p>
          <a:p>
            <a:pPr algn="l" eaLnBrk="1" hangingPunct="1">
              <a:lnSpc>
                <a:spcPct val="80000"/>
              </a:lnSpc>
              <a:buFontTx/>
              <a:buNone/>
            </a:pPr>
            <a:r>
              <a:rPr lang="en-US" sz="1200" dirty="0" smtClean="0"/>
              <a:t>These cause blackouts, disorientation and memory loss.</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lnSpc>
                <a:spcPct val="90000"/>
              </a:lnSpc>
            </a:pPr>
            <a:r>
              <a:rPr lang="en-US" dirty="0" smtClean="0"/>
              <a:t>Violence against a partner was traditionally considered a private family matter and therefore tolerated for centuries.  To some degree, spousal abuse is still a hidden crime and is not often voluntarily reported.</a:t>
            </a:r>
          </a:p>
          <a:p>
            <a:pPr eaLnBrk="1" hangingPunct="1">
              <a:lnSpc>
                <a:spcPct val="90000"/>
              </a:lnSpc>
            </a:pPr>
            <a:r>
              <a:rPr lang="en-US" dirty="0" smtClean="0"/>
              <a:t>There have been improvements in the availability of shelters, services for abused women and children, family counseling and public education over the past decade.</a:t>
            </a:r>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dirty="0" smtClean="0"/>
              <a:t>I want to</a:t>
            </a:r>
            <a:r>
              <a:rPr lang="en-US" baseline="0" dirty="0" smtClean="0"/>
              <a:t> read this article with you.  ( I will hand article out and we will read it together).  Do you think the law is doing enough to protect the victims?</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dirty="0" smtClean="0"/>
              <a:t>There</a:t>
            </a:r>
            <a:r>
              <a:rPr lang="en-US" baseline="0" dirty="0" smtClean="0"/>
              <a:t> are many factors that contribute to spousal abuse.  Poverty, inadequate housing, unemployment, a</a:t>
            </a:r>
            <a:r>
              <a:rPr lang="en-US" dirty="0" smtClean="0"/>
              <a:t>cceptance of violence, stress, verbal aggression, a misguided way of resolving conflicts</a:t>
            </a:r>
            <a:r>
              <a:rPr lang="en-US" baseline="0" dirty="0" smtClean="0"/>
              <a:t> and </a:t>
            </a:r>
            <a:r>
              <a:rPr lang="en-US" dirty="0" smtClean="0"/>
              <a:t>depression.  Can you think of any other contributors?</a:t>
            </a:r>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r>
              <a:rPr lang="en-US" dirty="0" smtClean="0"/>
              <a:t>There is hope…we do have many prevention</a:t>
            </a:r>
            <a:r>
              <a:rPr lang="en-US" baseline="0" dirty="0" smtClean="0"/>
              <a:t> strategies available to us:</a:t>
            </a:r>
            <a:endParaRPr lang="en-US" dirty="0" smtClean="0"/>
          </a:p>
          <a:p>
            <a:pPr eaLnBrk="1" hangingPunct="1"/>
            <a:r>
              <a:rPr lang="en-US" dirty="0" smtClean="0"/>
              <a:t>Primary Prevention Programs include:  Marriage preparation, prenatal/parent education courses</a:t>
            </a:r>
          </a:p>
          <a:p>
            <a:pPr eaLnBrk="1" hangingPunct="1"/>
            <a:r>
              <a:rPr lang="en-US" dirty="0" smtClean="0"/>
              <a:t>Secondary Prevention Programs include:  programs</a:t>
            </a:r>
            <a:r>
              <a:rPr lang="en-US" baseline="0" dirty="0" smtClean="0"/>
              <a:t> for those a</a:t>
            </a:r>
            <a:r>
              <a:rPr lang="en-US" dirty="0" smtClean="0"/>
              <a:t>t risk for abuse</a:t>
            </a:r>
          </a:p>
          <a:p>
            <a:pPr eaLnBrk="1" hangingPunct="1"/>
            <a:r>
              <a:rPr lang="en-US" dirty="0" smtClean="0"/>
              <a:t>Tertiary Prevention Programs include:  programs for victims, witnesses and abusers</a:t>
            </a:r>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r>
              <a:rPr lang="en-US" sz="1200" dirty="0" smtClean="0"/>
              <a:t>Spousal abuse has enormous economic implications for Canadian society. The first research study to estimate the costs of various forms of violence against women, including woman abuse in intimate relationships, found that this problem costs Canadian society an estimated $4.2 billion per year in social services, education, criminal justice, </a:t>
            </a:r>
            <a:r>
              <a:rPr lang="en-US" sz="1200" dirty="0" err="1" smtClean="0"/>
              <a:t>labour</a:t>
            </a:r>
            <a:r>
              <a:rPr lang="en-US" sz="1200" dirty="0" smtClean="0"/>
              <a:t>, employment, health and medical costs. Criminal justice costs alone total an estimated $871,908,583.00 per year.</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Footer Placeholder 4"/>
          <p:cNvSpPr>
            <a:spLocks noGrp="1"/>
          </p:cNvSpPr>
          <p:nvPr>
            <p:ph type="ftr" sz="quarter" idx="10"/>
          </p:nvPr>
        </p:nvSpPr>
        <p:spPr/>
        <p:txBody>
          <a:bodyPr/>
          <a:lstStyle/>
          <a:p>
            <a:pPr>
              <a:defRPr/>
            </a:pP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dirty="0" smtClean="0"/>
              <a:t>Stephen</a:t>
            </a:r>
            <a:r>
              <a:rPr lang="en-US" baseline="0" dirty="0" smtClean="0"/>
              <a:t> </a:t>
            </a:r>
            <a:r>
              <a:rPr lang="en-US" baseline="0" dirty="0" err="1" smtClean="0"/>
              <a:t>Vizinczey</a:t>
            </a:r>
            <a:r>
              <a:rPr lang="en-US" baseline="0" dirty="0" smtClean="0"/>
              <a:t> said it right “</a:t>
            </a:r>
            <a:r>
              <a:rPr lang="en-US" dirty="0" smtClean="0"/>
              <a:t>We have less control over others and more power over ourselves than we like to think.”  What does that mean?</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lnSpc>
                <a:spcPct val="90000"/>
              </a:lnSpc>
            </a:pPr>
            <a:r>
              <a:rPr lang="en-US" sz="1200" dirty="0" smtClean="0"/>
              <a:t>Child Abuse includes:</a:t>
            </a:r>
            <a:r>
              <a:rPr lang="en-US" sz="1200" baseline="0" dirty="0" smtClean="0"/>
              <a:t> p</a:t>
            </a:r>
            <a:r>
              <a:rPr lang="en-US" sz="1200" dirty="0" smtClean="0"/>
              <a:t>hysical, emotional, and sexual abuse as well as neglect.</a:t>
            </a:r>
          </a:p>
          <a:p>
            <a:pPr eaLnBrk="1" hangingPunct="1">
              <a:lnSpc>
                <a:spcPct val="90000"/>
              </a:lnSpc>
            </a:pPr>
            <a:r>
              <a:rPr lang="en-US" sz="1200" dirty="0" smtClean="0"/>
              <a:t>The first laws were passed in 1800s,</a:t>
            </a:r>
            <a:r>
              <a:rPr lang="en-US" sz="1200" baseline="0" dirty="0" smtClean="0"/>
              <a:t> child abuse has been going on for a long time.  </a:t>
            </a:r>
            <a:r>
              <a:rPr lang="en-US" sz="1200" dirty="0" smtClean="0"/>
              <a:t>Children are no longer the property of parents.  Parents no longer have the right to beat or physically punish children under their care.</a:t>
            </a:r>
          </a:p>
          <a:p>
            <a:pPr eaLnBrk="1" hangingPunct="1">
              <a:lnSpc>
                <a:spcPct val="90000"/>
              </a:lnSpc>
            </a:pPr>
            <a:r>
              <a:rPr lang="en-US" sz="1200" dirty="0" smtClean="0"/>
              <a:t>Most provinces have child abuse registries (only a fraction of the cases that exist).  The federal government has not established a central child abuse registry.  What are your thoughts on that?  </a:t>
            </a:r>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lnSpc>
                <a:spcPct val="80000"/>
              </a:lnSpc>
            </a:pPr>
            <a:r>
              <a:rPr lang="en-US" sz="1200" dirty="0" smtClean="0"/>
              <a:t>There</a:t>
            </a:r>
            <a:r>
              <a:rPr lang="en-US" sz="1200" baseline="0" dirty="0" smtClean="0"/>
              <a:t> are many reasons for low reporting rates of Child Abuse.  </a:t>
            </a:r>
            <a:r>
              <a:rPr lang="en-US" sz="1200" dirty="0" smtClean="0"/>
              <a:t>Child abuse is not accepted by society and is a secret.  Children are afraid or too young to disclose the abuse.  Abuse continues till child is too big to beat up, leaves home ore has the courage to notify authorities.  Professionals may not admit to themselves that they suspected abuse should be reported.  Parents or caregivers reasons for the injuries are believable.</a:t>
            </a:r>
          </a:p>
          <a:p>
            <a:pPr eaLnBrk="1" hangingPunct="1">
              <a:lnSpc>
                <a:spcPct val="80000"/>
              </a:lnSpc>
            </a:pPr>
            <a:r>
              <a:rPr lang="en-US" sz="1200" dirty="0" smtClean="0"/>
              <a:t>Others feel it is not their business and fail to report the abuse.  </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lnSpc>
                <a:spcPct val="80000"/>
              </a:lnSpc>
            </a:pPr>
            <a:r>
              <a:rPr lang="en-US" sz="1200" dirty="0" smtClean="0"/>
              <a:t>The number of reported cases of physical and sexual abuse has increased recently due to publicity about abuse, changes in definitions and compulsory reporting laws.</a:t>
            </a:r>
          </a:p>
          <a:p>
            <a:pPr eaLnBrk="1" hangingPunct="1">
              <a:lnSpc>
                <a:spcPct val="80000"/>
              </a:lnSpc>
            </a:pPr>
            <a:endParaRPr lang="en-US" sz="1200" dirty="0" smtClean="0"/>
          </a:p>
          <a:p>
            <a:pPr eaLnBrk="1" hangingPunct="1">
              <a:lnSpc>
                <a:spcPct val="80000"/>
              </a:lnSpc>
            </a:pPr>
            <a:r>
              <a:rPr lang="en-US" sz="1200" dirty="0" smtClean="0"/>
              <a:t>Social service providers are strained due to the increase and are dealing with a variety of complex family life issues.</a:t>
            </a:r>
          </a:p>
          <a:p>
            <a:pPr eaLnBrk="1" hangingPunct="1">
              <a:lnSpc>
                <a:spcPct val="80000"/>
              </a:lnSpc>
            </a:pPr>
            <a:endParaRPr lang="en-US" sz="1200" dirty="0" smtClean="0"/>
          </a:p>
          <a:p>
            <a:pPr eaLnBrk="1" hangingPunct="1">
              <a:lnSpc>
                <a:spcPct val="80000"/>
              </a:lnSpc>
            </a:pPr>
            <a:r>
              <a:rPr lang="en-US" sz="1200" dirty="0" smtClean="0"/>
              <a:t>Abused or neglected children are typically unwanted, physically or mentally disadvantaged, are in poor health, are not living in nuclear families.</a:t>
            </a:r>
          </a:p>
          <a:p>
            <a:pPr eaLnBrk="1" hangingPunct="1">
              <a:lnSpc>
                <a:spcPct val="80000"/>
              </a:lnSpc>
              <a:buFontTx/>
              <a:buNone/>
            </a:pPr>
            <a:r>
              <a:rPr lang="en-US" sz="1200" dirty="0" smtClean="0"/>
              <a:t>	</a:t>
            </a:r>
          </a:p>
          <a:p>
            <a:pPr eaLnBrk="1" hangingPunct="1">
              <a:lnSpc>
                <a:spcPct val="80000"/>
              </a:lnSpc>
            </a:pPr>
            <a:r>
              <a:rPr lang="en-US" sz="1200" dirty="0" smtClean="0"/>
              <a:t>Parents may perceive the beating of the child as “strict discipline.”  </a:t>
            </a:r>
          </a:p>
          <a:p>
            <a:pPr eaLnBrk="1" hangingPunct="1">
              <a:lnSpc>
                <a:spcPct val="80000"/>
              </a:lnSpc>
            </a:pPr>
            <a:endParaRPr lang="en-US" sz="1200" dirty="0" smtClean="0"/>
          </a:p>
          <a:p>
            <a:pPr eaLnBrk="1" hangingPunct="1">
              <a:lnSpc>
                <a:spcPct val="80000"/>
              </a:lnSpc>
            </a:pPr>
            <a:r>
              <a:rPr lang="en-US" sz="1200" dirty="0" smtClean="0"/>
              <a:t>Sexual abuse has a tendency to take place between the ages of 3 – 8 years old. </a:t>
            </a:r>
          </a:p>
          <a:p>
            <a:pPr eaLnBrk="1" hangingPunct="1">
              <a:lnSpc>
                <a:spcPct val="80000"/>
              </a:lnSpc>
            </a:pPr>
            <a:endParaRPr lang="en-US" sz="1200" dirty="0" smtClean="0"/>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Children who have endured abuse may experience:</a:t>
            </a:r>
            <a:r>
              <a:rPr lang="en-US" sz="1200" baseline="0" dirty="0" smtClean="0"/>
              <a:t> </a:t>
            </a:r>
            <a:r>
              <a:rPr lang="en-US" sz="2400" dirty="0" smtClean="0"/>
              <a:t>Physical, emotional, intellectual, and speech development delays, Low self esteem,</a:t>
            </a:r>
            <a:r>
              <a:rPr lang="en-US" sz="2400" baseline="0" dirty="0" smtClean="0"/>
              <a:t> </a:t>
            </a:r>
            <a:r>
              <a:rPr lang="en-US" sz="2400" dirty="0" smtClean="0"/>
              <a:t>Binge drinking or using drugs as a coping mechanism, Suicidal thoughts, Difficulties forming close relationships, Less economic success, Increased risk of growing up to be abusive, Difficulty trusting intimate partners.</a:t>
            </a:r>
            <a:r>
              <a:rPr lang="en-US" sz="2400" baseline="0" dirty="0" smtClean="0"/>
              <a:t>  There are many short and long term effects of abuse.  Most can last a lifetime if left untreated.</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lnSpc>
                <a:spcPct val="90000"/>
              </a:lnSpc>
              <a:buFontTx/>
              <a:buNone/>
            </a:pPr>
            <a:r>
              <a:rPr lang="en-US" dirty="0" smtClean="0"/>
              <a:t>There is no standard definition of child abuse that is used by health and social services, child welfare departments etc. across Canada.  When agencies intervene they often have the following protocol:</a:t>
            </a:r>
          </a:p>
          <a:p>
            <a:pPr eaLnBrk="1" hangingPunct="1">
              <a:lnSpc>
                <a:spcPct val="90000"/>
              </a:lnSpc>
            </a:pPr>
            <a:r>
              <a:rPr lang="en-US" dirty="0" smtClean="0"/>
              <a:t>Remove the child temporarily or permanently</a:t>
            </a:r>
          </a:p>
          <a:p>
            <a:pPr eaLnBrk="1" hangingPunct="1">
              <a:lnSpc>
                <a:spcPct val="90000"/>
              </a:lnSpc>
            </a:pPr>
            <a:r>
              <a:rPr lang="en-US" dirty="0" smtClean="0"/>
              <a:t>Provide counseling and treatment to family members</a:t>
            </a:r>
          </a:p>
          <a:p>
            <a:pPr eaLnBrk="1" hangingPunct="1">
              <a:lnSpc>
                <a:spcPct val="90000"/>
              </a:lnSpc>
            </a:pPr>
            <a:r>
              <a:rPr lang="en-US" dirty="0" smtClean="0"/>
              <a:t>Re-educate the parents</a:t>
            </a:r>
          </a:p>
          <a:p>
            <a:pPr eaLnBrk="1" hangingPunct="1"/>
            <a:r>
              <a:rPr lang="en-US" dirty="0" smtClean="0"/>
              <a:t>Do you think they</a:t>
            </a:r>
            <a:r>
              <a:rPr lang="en-US" baseline="0" dirty="0" smtClean="0"/>
              <a:t> are doing enough?</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lnSpc>
                <a:spcPct val="90000"/>
              </a:lnSpc>
            </a:pPr>
            <a:r>
              <a:rPr lang="en-US" dirty="0" smtClean="0"/>
              <a:t>The government</a:t>
            </a:r>
            <a:r>
              <a:rPr lang="en-US" baseline="0" dirty="0" smtClean="0"/>
              <a:t> is facing some problems:</a:t>
            </a:r>
            <a:endParaRPr lang="en-US" dirty="0" smtClean="0"/>
          </a:p>
          <a:p>
            <a:pPr eaLnBrk="1" hangingPunct="1">
              <a:lnSpc>
                <a:spcPct val="90000"/>
              </a:lnSpc>
            </a:pPr>
            <a:r>
              <a:rPr lang="en-US" dirty="0" smtClean="0"/>
              <a:t>Funding for social services – there is a lack of finances</a:t>
            </a:r>
          </a:p>
          <a:p>
            <a:pPr eaLnBrk="1" hangingPunct="1">
              <a:lnSpc>
                <a:spcPct val="90000"/>
              </a:lnSpc>
            </a:pPr>
            <a:r>
              <a:rPr lang="en-US" dirty="0" smtClean="0"/>
              <a:t>Transition housing - children are</a:t>
            </a:r>
            <a:r>
              <a:rPr lang="en-US" baseline="0" dirty="0" smtClean="0"/>
              <a:t> </a:t>
            </a:r>
            <a:r>
              <a:rPr lang="en-US" dirty="0" smtClean="0"/>
              <a:t>moved from one to another</a:t>
            </a:r>
          </a:p>
          <a:p>
            <a:pPr eaLnBrk="1" hangingPunct="1">
              <a:lnSpc>
                <a:spcPct val="90000"/>
              </a:lnSpc>
            </a:pPr>
            <a:r>
              <a:rPr lang="en-US" dirty="0" smtClean="0"/>
              <a:t>Counseling - funding cutbacks and understaffed</a:t>
            </a:r>
          </a:p>
          <a:p>
            <a:pPr eaLnBrk="1" hangingPunct="1">
              <a:lnSpc>
                <a:spcPct val="90000"/>
              </a:lnSpc>
            </a:pPr>
            <a:r>
              <a:rPr lang="en-US" dirty="0" smtClean="0"/>
              <a:t>Family courts vary in each province</a:t>
            </a:r>
          </a:p>
          <a:p>
            <a:pPr eaLnBrk="1" hangingPunct="1">
              <a:lnSpc>
                <a:spcPct val="90000"/>
              </a:lnSpc>
            </a:pPr>
            <a:r>
              <a:rPr lang="en-US" dirty="0" smtClean="0"/>
              <a:t>There</a:t>
            </a:r>
            <a:r>
              <a:rPr lang="en-US" baseline="0" dirty="0" smtClean="0"/>
              <a:t> are i</a:t>
            </a:r>
            <a:r>
              <a:rPr lang="en-US" dirty="0" smtClean="0"/>
              <a:t>nadequate child protection laws</a:t>
            </a:r>
          </a:p>
          <a:p>
            <a:pPr eaLnBrk="1" hangingPunct="1">
              <a:lnSpc>
                <a:spcPct val="90000"/>
              </a:lnSpc>
            </a:pPr>
            <a:endParaRPr lang="en-US" dirty="0" smtClean="0"/>
          </a:p>
          <a:p>
            <a:pPr eaLnBrk="1" hangingPunct="1">
              <a:lnSpc>
                <a:spcPct val="90000"/>
              </a:lnSpc>
            </a:pPr>
            <a:r>
              <a:rPr lang="en-US" dirty="0" smtClean="0"/>
              <a:t>I</a:t>
            </a:r>
            <a:r>
              <a:rPr lang="en-US" baseline="0" dirty="0" smtClean="0"/>
              <a:t> agree with Maria Montessori:  There is: </a:t>
            </a:r>
            <a:r>
              <a:rPr lang="en-US" dirty="0" smtClean="0"/>
              <a:t>”</a:t>
            </a:r>
            <a:r>
              <a:rPr lang="en-US" sz="1200" i="1" dirty="0" smtClean="0"/>
              <a:t>No social problem is as universal as the oppression of the child.”</a:t>
            </a:r>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r>
              <a:rPr lang="en-US" dirty="0" smtClean="0"/>
              <a:t>I wanted to </a:t>
            </a:r>
            <a:r>
              <a:rPr lang="en-US" baseline="0" dirty="0" smtClean="0"/>
              <a:t>some art from some abused children.   Children are resilient.  It is our job to protect them.  I’ve linked a song that I thought was appropriate, click the right star and think about all the abused people needlessly suffering.</a:t>
            </a:r>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5" name="Footer Placeholder 4"/>
          <p:cNvSpPr>
            <a:spLocks noGrp="1"/>
          </p:cNvSpPr>
          <p:nvPr>
            <p:ph type="ftr" sz="quarter" idx="10"/>
          </p:nvPr>
        </p:nvSpPr>
        <p:spPr/>
        <p:txBody>
          <a:bodyPr/>
          <a:lstStyle/>
          <a:p>
            <a:pPr>
              <a:defRP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dirty="0" smtClean="0"/>
              <a:t>First, its</a:t>
            </a:r>
            <a:r>
              <a:rPr lang="en-US" baseline="0" dirty="0" smtClean="0"/>
              <a:t> important to acknowledge that the difference of family </a:t>
            </a:r>
            <a:r>
              <a:rPr lang="en-US" dirty="0" smtClean="0"/>
              <a:t>violence and abuse can be confusing.  Violence can refer to actions ranging from throwing things, shoving, and punching to using a knife or a gun.  Violence refers to an act intended to physically hurt another person.  Abuse refers to a situation where a person takes advantage of a less powerful person.  Abuse can include neglect, sexual and emotional abuse, financial exploitation and physical violence.</a:t>
            </a:r>
            <a:endParaRPr lang="en-US" dirty="0" smtClean="0"/>
          </a:p>
        </p:txBody>
      </p:sp>
      <p:sp>
        <p:nvSpPr>
          <p:cNvPr id="5" name="Footer Placeholder 4"/>
          <p:cNvSpPr>
            <a:spLocks noGrp="1"/>
          </p:cNvSpPr>
          <p:nvPr>
            <p:ph type="ftr" sz="quarter" idx="10"/>
          </p:nvPr>
        </p:nvSpPr>
        <p:spPr/>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dirty="0" smtClean="0"/>
              <a:t>There are several different</a:t>
            </a:r>
            <a:r>
              <a:rPr lang="en-US" baseline="0" dirty="0" smtClean="0"/>
              <a:t> forms of relationship violence.  Sexual Abuse, Financial Abuse, Social Abuse, Psychological or Emotional Abuse, and Physical Abuse.  I’m going to hang five poster papers on the back board, each has 3 markers.  I’d like each of you to go up and write down an example of your choice under one of the different categories.  Please do this silently, as most abusers don’t give their victims a voice.  </a:t>
            </a:r>
            <a:endParaRPr lang="en-US" dirty="0" smtClean="0"/>
          </a:p>
        </p:txBody>
      </p:sp>
      <p:sp>
        <p:nvSpPr>
          <p:cNvPr id="5" name="Footer Placeholder 4"/>
          <p:cNvSpPr>
            <a:spLocks noGrp="1"/>
          </p:cNvSpPr>
          <p:nvPr>
            <p:ph type="ftr" sz="quarter" idx="10"/>
          </p:nvPr>
        </p:nvSpPr>
        <p:spPr/>
        <p:txBody>
          <a:bodyPr/>
          <a:lstStyle/>
          <a:p>
            <a:pPr>
              <a:defRP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sz="1200" dirty="0" smtClean="0"/>
              <a:t>The majority of reported relationship violence cases involve female victims.  I</a:t>
            </a:r>
            <a:r>
              <a:rPr lang="en-US" sz="1200" baseline="0" dirty="0" smtClean="0"/>
              <a:t> want to emphasis, REPORTED, most violence cases involving male victims may be unreported.  Most of the r</a:t>
            </a:r>
            <a:r>
              <a:rPr lang="en-US" sz="1200" dirty="0" smtClean="0"/>
              <a:t>esearch has focused on battered women rather than all areas of spousal abuse.  Remember, there are many different forms of relationships today,</a:t>
            </a:r>
            <a:r>
              <a:rPr lang="en-US" sz="1200" baseline="0" dirty="0" smtClean="0"/>
              <a:t> resulting many different forms of abuse.  </a:t>
            </a:r>
            <a:r>
              <a:rPr lang="en-US" sz="1200" dirty="0" smtClean="0"/>
              <a:t>Studies have failed to find typical characteristics of abused women other than that they are living with the assaulting man.  Understand the importance of that…the only characteristic is that they live with the assaulter.</a:t>
            </a:r>
            <a:r>
              <a:rPr lang="en-US" sz="1200" baseline="0" dirty="0" smtClean="0"/>
              <a:t>  </a:t>
            </a:r>
            <a:endParaRPr lang="en-US" sz="1200" dirty="0" smtClean="0"/>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lnSpc>
                <a:spcPct val="90000"/>
              </a:lnSpc>
              <a:buFont typeface="Arial" pitchFamily="34" charset="0"/>
              <a:buChar char="•"/>
            </a:pPr>
            <a:r>
              <a:rPr lang="en-US" dirty="0" smtClean="0"/>
              <a:t>Relationship Violence</a:t>
            </a:r>
            <a:r>
              <a:rPr lang="en-US" baseline="0" dirty="0" smtClean="0"/>
              <a:t> may be more likely to occur to:</a:t>
            </a:r>
          </a:p>
          <a:p>
            <a:pPr eaLnBrk="1" hangingPunct="1">
              <a:lnSpc>
                <a:spcPct val="90000"/>
              </a:lnSpc>
              <a:buFont typeface="Arial" pitchFamily="34" charset="0"/>
              <a:buChar char="•"/>
            </a:pPr>
            <a:r>
              <a:rPr lang="en-US" dirty="0" smtClean="0"/>
              <a:t>Women in new</a:t>
            </a:r>
            <a:r>
              <a:rPr lang="en-US" baseline="0" dirty="0" smtClean="0"/>
              <a:t> relationships, to y</a:t>
            </a:r>
            <a:r>
              <a:rPr lang="en-US" dirty="0" smtClean="0"/>
              <a:t>ounger people,</a:t>
            </a:r>
            <a:r>
              <a:rPr lang="en-US" baseline="0" dirty="0" smtClean="0"/>
              <a:t> to </a:t>
            </a:r>
            <a:r>
              <a:rPr lang="en-US" dirty="0" smtClean="0"/>
              <a:t>Common-law wives, Women in rural or isolated areas,</a:t>
            </a:r>
            <a:r>
              <a:rPr lang="en-US" baseline="0" dirty="0" smtClean="0"/>
              <a:t> </a:t>
            </a:r>
            <a:r>
              <a:rPr lang="en-US" dirty="0" smtClean="0"/>
              <a:t>Immigrant women with language and cultural difficulties, Women who are physically challenged or disabled.</a:t>
            </a:r>
          </a:p>
          <a:p>
            <a:pPr eaLnBrk="1" hangingPunct="1">
              <a:lnSpc>
                <a:spcPct val="90000"/>
              </a:lnSpc>
              <a:buFont typeface="Arial" pitchFamily="34" charset="0"/>
              <a:buChar char="•"/>
            </a:pPr>
            <a:r>
              <a:rPr lang="en-US" dirty="0" smtClean="0"/>
              <a:t>Lets</a:t>
            </a:r>
            <a:r>
              <a:rPr lang="en-US" baseline="0" dirty="0" smtClean="0"/>
              <a:t> go through these one at a time, please put up your hand if you can tell me why you think violence happens to women in new relationships?    Lets come up with 3 examples of each:</a:t>
            </a:r>
          </a:p>
          <a:p>
            <a:pPr eaLnBrk="1" hangingPunct="1">
              <a:lnSpc>
                <a:spcPct val="90000"/>
              </a:lnSpc>
              <a:buFont typeface="Arial" pitchFamily="34" charset="0"/>
              <a:buChar char="•"/>
            </a:pPr>
            <a:r>
              <a:rPr lang="en-US" baseline="0" dirty="0" smtClean="0"/>
              <a:t>Younger people?  </a:t>
            </a:r>
          </a:p>
          <a:p>
            <a:pPr eaLnBrk="1" hangingPunct="1">
              <a:lnSpc>
                <a:spcPct val="90000"/>
              </a:lnSpc>
              <a:buFont typeface="Arial" pitchFamily="34" charset="0"/>
              <a:buChar char="•"/>
            </a:pPr>
            <a:r>
              <a:rPr lang="en-US" baseline="0" dirty="0" smtClean="0"/>
              <a:t>Common Law wives?  </a:t>
            </a:r>
          </a:p>
          <a:p>
            <a:pPr eaLnBrk="1" hangingPunct="1">
              <a:lnSpc>
                <a:spcPct val="90000"/>
              </a:lnSpc>
              <a:buFont typeface="Arial" pitchFamily="34" charset="0"/>
              <a:buChar char="•"/>
            </a:pPr>
            <a:r>
              <a:rPr lang="en-US" baseline="0" dirty="0" smtClean="0"/>
              <a:t>Woman in Rural or Isolated Areas?  </a:t>
            </a:r>
          </a:p>
          <a:p>
            <a:pPr eaLnBrk="1" hangingPunct="1">
              <a:lnSpc>
                <a:spcPct val="90000"/>
              </a:lnSpc>
              <a:buFont typeface="Arial" pitchFamily="34" charset="0"/>
              <a:buChar char="•"/>
            </a:pPr>
            <a:r>
              <a:rPr lang="en-US" baseline="0" dirty="0" smtClean="0"/>
              <a:t>Immigrant Women?  </a:t>
            </a:r>
          </a:p>
          <a:p>
            <a:pPr eaLnBrk="1" hangingPunct="1">
              <a:lnSpc>
                <a:spcPct val="90000"/>
              </a:lnSpc>
              <a:buFont typeface="Arial" pitchFamily="34" charset="0"/>
              <a:buChar char="•"/>
            </a:pPr>
            <a:r>
              <a:rPr lang="en-US" baseline="0" dirty="0" smtClean="0"/>
              <a:t>Women who are </a:t>
            </a:r>
            <a:r>
              <a:rPr lang="en-US" baseline="0" dirty="0" err="1" smtClean="0"/>
              <a:t>Physcially</a:t>
            </a:r>
            <a:r>
              <a:rPr lang="en-US" baseline="0" dirty="0" smtClean="0"/>
              <a:t> Challenged or Disabled?</a:t>
            </a:r>
          </a:p>
          <a:p>
            <a:pPr eaLnBrk="1" hangingPunct="1">
              <a:lnSpc>
                <a:spcPct val="90000"/>
              </a:lnSpc>
              <a:buFont typeface="Arial" pitchFamily="34" charset="0"/>
              <a:buChar char="•"/>
            </a:pPr>
            <a:r>
              <a:rPr lang="en-US" baseline="0" dirty="0" smtClean="0"/>
              <a:t>What about w</a:t>
            </a:r>
            <a:r>
              <a:rPr lang="en-US" dirty="0" smtClean="0"/>
              <a:t>omen who endured physical/sexual abuse while they were dating?  </a:t>
            </a:r>
          </a:p>
          <a:p>
            <a:pPr eaLnBrk="1" hangingPunct="1">
              <a:lnSpc>
                <a:spcPct val="90000"/>
              </a:lnSpc>
              <a:buFont typeface="Arial" pitchFamily="34" charset="0"/>
              <a:buNone/>
            </a:pPr>
            <a:endParaRPr lang="en-US" dirty="0" smtClean="0"/>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Ro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en-US" dirty="0" smtClean="0"/>
              <a:t>So why</a:t>
            </a:r>
            <a:r>
              <a:rPr lang="en-US" baseline="0" dirty="0" smtClean="0"/>
              <a:t> do they stay?  Some of you may know first hand?  What caused you or someone you know to stay?  Usually the reasons are one of the following:</a:t>
            </a:r>
          </a:p>
          <a:p>
            <a:pPr eaLnBrk="1" hangingPunct="1"/>
            <a:r>
              <a:rPr lang="en-US" dirty="0" smtClean="0"/>
              <a:t>The are committed to the care giving role – “he doesn’t mean to, but I love him, if I’m just patient, he will change”</a:t>
            </a:r>
          </a:p>
          <a:p>
            <a:pPr eaLnBrk="1" hangingPunct="1"/>
            <a:endParaRPr lang="en-US" dirty="0" smtClean="0"/>
          </a:p>
          <a:p>
            <a:pPr eaLnBrk="1" hangingPunct="1"/>
            <a:r>
              <a:rPr lang="en-US" dirty="0" smtClean="0"/>
              <a:t>Fear of the Consequences of Leaving – “I will never find anyone else, I</a:t>
            </a:r>
            <a:r>
              <a:rPr lang="en-US" baseline="0" dirty="0" smtClean="0"/>
              <a:t> can’t get away</a:t>
            </a:r>
            <a:r>
              <a:rPr lang="en-US" dirty="0" smtClean="0"/>
              <a:t>, he will kill me”</a:t>
            </a:r>
          </a:p>
          <a:p>
            <a:pPr eaLnBrk="1" hangingPunct="1"/>
            <a:endParaRPr lang="en-US" dirty="0" smtClean="0"/>
          </a:p>
          <a:p>
            <a:pPr eaLnBrk="1" hangingPunct="1"/>
            <a:r>
              <a:rPr lang="en-US" dirty="0" smtClean="0"/>
              <a:t>Feeling Powerless – “I have no place to go, I have no money,</a:t>
            </a:r>
            <a:r>
              <a:rPr lang="en-US" baseline="0" dirty="0" smtClean="0"/>
              <a:t> I have no hope”</a:t>
            </a:r>
          </a:p>
          <a:p>
            <a:pPr eaLnBrk="1" hangingPunct="1"/>
            <a:endParaRPr lang="en-US" baseline="0" dirty="0" smtClean="0"/>
          </a:p>
          <a:p>
            <a:pPr eaLnBrk="1" hangingPunct="1"/>
            <a:r>
              <a:rPr lang="en-US" baseline="0" dirty="0" smtClean="0"/>
              <a:t>Have you ever known anyone in this situation?  What was their reason for staying?  If not, imagine yourself in that situation, how would you feel? Please journal your thoughts and ideas down, I will give you five minutes just to write.</a:t>
            </a:r>
            <a:endParaRPr lang="en-US" dirty="0" smtClean="0"/>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dirty="0" smtClean="0"/>
              <a:t>There</a:t>
            </a:r>
            <a:r>
              <a:rPr lang="en-US" baseline="0" dirty="0" smtClean="0"/>
              <a:t> are four main types of abusers:</a:t>
            </a:r>
          </a:p>
          <a:p>
            <a:pPr eaLnBrk="1" hangingPunct="1"/>
            <a:endParaRPr lang="en-US" baseline="0" dirty="0" smtClean="0"/>
          </a:p>
          <a:p>
            <a:pPr eaLnBrk="1" hangingPunct="1"/>
            <a:r>
              <a:rPr lang="en-US" dirty="0" smtClean="0"/>
              <a:t>The “reactors” –</a:t>
            </a:r>
            <a:r>
              <a:rPr lang="en-US" baseline="0" dirty="0" smtClean="0"/>
              <a:t> “look what you made me do”</a:t>
            </a:r>
            <a:endParaRPr lang="en-US" dirty="0" smtClean="0"/>
          </a:p>
          <a:p>
            <a:pPr eaLnBrk="1" hangingPunct="1"/>
            <a:endParaRPr lang="en-US" dirty="0" smtClean="0"/>
          </a:p>
          <a:p>
            <a:pPr eaLnBrk="1" hangingPunct="1"/>
            <a:r>
              <a:rPr lang="en-US" dirty="0" smtClean="0"/>
              <a:t>The “entitled” – “you do what</a:t>
            </a:r>
            <a:r>
              <a:rPr lang="en-US" baseline="0" dirty="0" smtClean="0"/>
              <a:t> I tell you when I tell you”</a:t>
            </a:r>
            <a:endParaRPr lang="en-US" dirty="0" smtClean="0"/>
          </a:p>
          <a:p>
            <a:pPr eaLnBrk="1" hangingPunct="1"/>
            <a:endParaRPr lang="en-US" dirty="0" smtClean="0"/>
          </a:p>
          <a:p>
            <a:pPr eaLnBrk="1" hangingPunct="1"/>
            <a:r>
              <a:rPr lang="en-US" dirty="0" smtClean="0"/>
              <a:t>Overwhelmed by events – “I can’t take it any more”</a:t>
            </a:r>
          </a:p>
          <a:p>
            <a:pPr eaLnBrk="1" hangingPunct="1"/>
            <a:endParaRPr lang="en-US" dirty="0" smtClean="0"/>
          </a:p>
          <a:p>
            <a:pPr eaLnBrk="1" hangingPunct="1"/>
            <a:r>
              <a:rPr lang="en-US" dirty="0" smtClean="0"/>
              <a:t>Neurologically or Psychologically ill – perhaps a</a:t>
            </a:r>
            <a:r>
              <a:rPr lang="en-US" baseline="0" dirty="0" smtClean="0"/>
              <a:t> voice in their head is telling them to hurt you</a:t>
            </a:r>
            <a:endParaRPr lang="en-US" dirty="0" smtClean="0"/>
          </a:p>
          <a:p>
            <a:pPr eaLnBrk="1" hangingPunct="1"/>
            <a:endParaRPr lang="en-US" dirty="0" smtClean="0"/>
          </a:p>
        </p:txBody>
      </p:sp>
      <p:sp>
        <p:nvSpPr>
          <p:cNvPr id="5" name="Footer Placeholder 4"/>
          <p:cNvSpPr>
            <a:spLocks noGrp="1"/>
          </p:cNvSpPr>
          <p:nvPr>
            <p:ph type="ftr" sz="quarter" idx="10"/>
          </p:nvPr>
        </p:nvSpPr>
        <p:spPr/>
        <p:txBody>
          <a:bodyP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657600" y="2514600"/>
            <a:ext cx="5410200" cy="1371600"/>
          </a:xfrm>
        </p:spPr>
        <p:txBody>
          <a:bodyPr/>
          <a:lstStyle>
            <a:lvl1pPr algn="r">
              <a:defRPr sz="4400"/>
            </a:lvl1pPr>
          </a:lstStyle>
          <a:p>
            <a:r>
              <a:rPr lang="en-US"/>
              <a:t>Click to edit Master title style</a:t>
            </a:r>
          </a:p>
        </p:txBody>
      </p:sp>
      <p:sp>
        <p:nvSpPr>
          <p:cNvPr id="3075" name="Rectangle 3"/>
          <p:cNvSpPr>
            <a:spLocks noGrp="1" noChangeArrowheads="1"/>
          </p:cNvSpPr>
          <p:nvPr>
            <p:ph type="subTitle" idx="1"/>
          </p:nvPr>
        </p:nvSpPr>
        <p:spPr>
          <a:xfrm>
            <a:off x="2895600" y="4267200"/>
            <a:ext cx="6172200" cy="533400"/>
          </a:xfrm>
        </p:spPr>
        <p:txBody>
          <a:bodyPr/>
          <a:lstStyle>
            <a:lvl1pPr marL="0" indent="0" algn="r">
              <a:buFontTx/>
              <a:buNone/>
              <a:defRPr sz="2800"/>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xfrm>
            <a:off x="2590800" y="6629400"/>
            <a:ext cx="3886200" cy="228600"/>
          </a:xfrm>
        </p:spPr>
        <p:txBody>
          <a:bodyPr/>
          <a:lstStyle>
            <a:lvl1pPr>
              <a:defRPr/>
            </a:lvl1pPr>
          </a:lstStyle>
          <a:p>
            <a:pPr>
              <a:defRPr/>
            </a:pPr>
            <a:r>
              <a:rPr lang="en-US" dirty="0" smtClean="0"/>
              <a:t>Relationship Violence - 2005 MB Education Citizenship &amp; Youth</a:t>
            </a:r>
            <a:endParaRPr lang="en-US" dirty="0"/>
          </a:p>
        </p:txBody>
      </p:sp>
      <p:sp>
        <p:nvSpPr>
          <p:cNvPr id="6" name="Rectangle 6"/>
          <p:cNvSpPr>
            <a:spLocks noGrp="1" noChangeArrowheads="1"/>
          </p:cNvSpPr>
          <p:nvPr>
            <p:ph type="sldNum" sz="quarter" idx="12"/>
          </p:nvPr>
        </p:nvSpPr>
        <p:spPr/>
        <p:txBody>
          <a:bodyPr/>
          <a:lstStyle>
            <a:lvl1pPr>
              <a:defRPr/>
            </a:lvl1pPr>
          </a:lstStyle>
          <a:p>
            <a:pPr>
              <a:defRPr/>
            </a:pPr>
            <a:fld id="{DEBF8015-6C04-447A-B0F3-4940EDADB8BC}" type="slidenum">
              <a:rPr lang="en-US"/>
              <a:pPr>
                <a:defRPr/>
              </a:pPr>
              <a:t>‹#›</a:t>
            </a:fld>
            <a:endParaRPr lang="en-US" dirty="0"/>
          </a:p>
        </p:txBody>
      </p:sp>
    </p:spTree>
  </p:cSld>
  <p:clrMapOvr>
    <a:masterClrMapping/>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7E9A2B44-86AD-4C62-90A4-EB681154B8EC}" type="slidenum">
              <a:rPr lang="en-US"/>
              <a:pPr>
                <a:defRPr/>
              </a:pPr>
              <a:t>‹#›</a:t>
            </a:fld>
            <a:endParaRPr lang="en-US" dirty="0"/>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9950" y="0"/>
            <a:ext cx="1924050" cy="6477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47800" y="0"/>
            <a:ext cx="5619750"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2F2575C-B9D7-4C34-ABA4-527AD4564F5B}" type="slidenum">
              <a:rPr lang="en-US"/>
              <a:pPr>
                <a:defRPr/>
              </a:pPr>
              <a:t>‹#›</a:t>
            </a:fld>
            <a:endParaRPr lang="en-US" dirty="0"/>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696200" cy="6858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447800" y="838200"/>
            <a:ext cx="7696200" cy="5638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7A3CDF0-9737-42CE-B247-AC2DFBEAD2EA}" type="slidenum">
              <a:rPr lang="en-US"/>
              <a:pPr>
                <a:defRPr/>
              </a:pPr>
              <a:t>‹#›</a:t>
            </a:fld>
            <a:endParaRPr lang="en-US" dirty="0"/>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696200" cy="6858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447800" y="838200"/>
            <a:ext cx="7696200" cy="5638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59B238E-1FA0-42BC-BD1A-20E21B7E97E6}" type="slidenum">
              <a:rPr lang="en-US"/>
              <a:pPr>
                <a:defRPr/>
              </a:pPr>
              <a:t>‹#›</a:t>
            </a:fld>
            <a:endParaRPr lang="en-US" dirty="0"/>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BB16C43-CE64-4C0F-B8AD-9748D08AB3A5}" type="slidenum">
              <a:rPr lang="en-US"/>
              <a:pPr>
                <a:defRPr/>
              </a:pPr>
              <a:t>‹#›</a:t>
            </a:fld>
            <a:endParaRPr lang="en-US" dirty="0"/>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1C5E64D-FA16-43AC-9AE4-27AABDE730D6}" type="slidenum">
              <a:rPr lang="en-US"/>
              <a:pPr>
                <a:defRPr/>
              </a:pPr>
              <a:t>‹#›</a:t>
            </a:fld>
            <a:endParaRPr lang="en-US" dirty="0"/>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47800" y="838200"/>
            <a:ext cx="37719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372100" y="838200"/>
            <a:ext cx="37719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F8CC0722-4BB5-475C-B942-C4414571429D}" type="slidenum">
              <a:rPr lang="en-US"/>
              <a:pPr>
                <a:defRPr/>
              </a:pPr>
              <a:t>‹#›</a:t>
            </a:fld>
            <a:endParaRPr lang="en-US" dirty="0"/>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D0C206E3-C596-4A04-AA37-6B0095327B40}" type="slidenum">
              <a:rPr lang="en-US"/>
              <a:pPr>
                <a:defRPr/>
              </a:pPr>
              <a:t>‹#›</a:t>
            </a:fld>
            <a:endParaRPr lang="en-US" dirty="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5FADD452-3A23-4B88-A1BE-8D4A9C6BD55C}" type="slidenum">
              <a:rPr lang="en-US"/>
              <a:pPr>
                <a:defRPr/>
              </a:pPr>
              <a:t>‹#›</a:t>
            </a:fld>
            <a:endParaRPr lang="en-US" dirty="0"/>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CF316CA2-4993-4F35-8CC6-2A64BFC7E9FA}" type="slidenum">
              <a:rPr lang="en-US"/>
              <a:pPr>
                <a:defRPr/>
              </a:pPr>
              <a:t>‹#›</a:t>
            </a:fld>
            <a:endParaRPr lang="en-US" dirty="0"/>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F04220FA-F12A-4BBF-A297-032EA6ACF75D}" type="slidenum">
              <a:rPr lang="en-US"/>
              <a:pPr>
                <a:defRPr/>
              </a:pPr>
              <a:t>‹#›</a:t>
            </a:fld>
            <a:endParaRPr lang="en-US" dirty="0"/>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Relationship Violence - 2005 MB Education Citizenship &amp; Youth</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5C9DD50-9745-43EA-838C-74F7158F52C1}" type="slidenum">
              <a:rPr lang="en-US"/>
              <a:pPr>
                <a:defRPr/>
              </a:pPr>
              <a:t>‹#›</a:t>
            </a:fld>
            <a:endParaRPr lang="en-US" dirty="0"/>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447800" y="0"/>
            <a:ext cx="7696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1447800" y="838200"/>
            <a:ext cx="7696200" cy="563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0" y="66294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Impact" pitchFamily="34" charset="0"/>
              </a:defRPr>
            </a:lvl1pPr>
          </a:lstStyle>
          <a:p>
            <a:pPr>
              <a:defRPr/>
            </a:pPr>
            <a:endParaRPr lang="en-US" dirty="0"/>
          </a:p>
        </p:txBody>
      </p:sp>
      <p:sp>
        <p:nvSpPr>
          <p:cNvPr id="1029" name="Rectangle 5"/>
          <p:cNvSpPr>
            <a:spLocks noGrp="1" noChangeArrowheads="1"/>
          </p:cNvSpPr>
          <p:nvPr>
            <p:ph type="ftr" sz="quarter" idx="3"/>
          </p:nvPr>
        </p:nvSpPr>
        <p:spPr bwMode="auto">
          <a:xfrm>
            <a:off x="3124200" y="66294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Impact" pitchFamily="34" charset="0"/>
              </a:defRPr>
            </a:lvl1pPr>
          </a:lstStyle>
          <a:p>
            <a:pPr>
              <a:defRPr/>
            </a:pPr>
            <a:r>
              <a:rPr lang="en-US" dirty="0" smtClean="0"/>
              <a:t>Relationship Violence - 2005 MB Education Citizenship &amp; Youth</a:t>
            </a:r>
            <a:endParaRPr lang="en-US" dirty="0"/>
          </a:p>
        </p:txBody>
      </p:sp>
      <p:sp>
        <p:nvSpPr>
          <p:cNvPr id="1030" name="Rectangle 6"/>
          <p:cNvSpPr>
            <a:spLocks noGrp="1" noChangeArrowheads="1"/>
          </p:cNvSpPr>
          <p:nvPr>
            <p:ph type="sldNum" sz="quarter" idx="4"/>
          </p:nvPr>
        </p:nvSpPr>
        <p:spPr bwMode="auto">
          <a:xfrm>
            <a:off x="7239000" y="66294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Impact" pitchFamily="34" charset="0"/>
              </a:defRPr>
            </a:lvl1pPr>
          </a:lstStyle>
          <a:p>
            <a:pPr>
              <a:defRPr/>
            </a:pPr>
            <a:fld id="{7FE12161-2B5F-40CA-ACB4-C883ED1061C9}" type="slidenum">
              <a:rPr lang="en-US"/>
              <a:pPr>
                <a:defRPr/>
              </a:pPr>
              <a:t>‹#›</a:t>
            </a:fld>
            <a:endParaRPr lang="en-US" dirty="0"/>
          </a:p>
        </p:txBody>
      </p:sp>
    </p:spTree>
  </p:cSld>
  <p:clrMap bg1="dk2" tx1="lt1" bg2="dk1" tx2="lt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ransition spd="slow">
    <p:fade/>
  </p:transition>
  <p:hf sldNum="0" hd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Black" pitchFamily="34" charset="0"/>
        </a:defRPr>
      </a:lvl2pPr>
      <a:lvl3pPr algn="l" rtl="0" eaLnBrk="0" fontAlgn="base" hangingPunct="0">
        <a:spcBef>
          <a:spcPct val="0"/>
        </a:spcBef>
        <a:spcAft>
          <a:spcPct val="0"/>
        </a:spcAft>
        <a:defRPr sz="3600">
          <a:solidFill>
            <a:schemeClr val="tx2"/>
          </a:solidFill>
          <a:latin typeface="Arial Black" pitchFamily="34" charset="0"/>
        </a:defRPr>
      </a:lvl3pPr>
      <a:lvl4pPr algn="l" rtl="0" eaLnBrk="0" fontAlgn="base" hangingPunct="0">
        <a:spcBef>
          <a:spcPct val="0"/>
        </a:spcBef>
        <a:spcAft>
          <a:spcPct val="0"/>
        </a:spcAft>
        <a:defRPr sz="3600">
          <a:solidFill>
            <a:schemeClr val="tx2"/>
          </a:solidFill>
          <a:latin typeface="Arial Black" pitchFamily="34" charset="0"/>
        </a:defRPr>
      </a:lvl4pPr>
      <a:lvl5pPr algn="l" rtl="0" eaLnBrk="0" fontAlgn="base" hangingPunct="0">
        <a:spcBef>
          <a:spcPct val="0"/>
        </a:spcBef>
        <a:spcAft>
          <a:spcPct val="0"/>
        </a:spcAft>
        <a:defRPr sz="3600">
          <a:solidFill>
            <a:schemeClr val="tx2"/>
          </a:solidFill>
          <a:latin typeface="Arial Black" pitchFamily="34" charset="0"/>
        </a:defRPr>
      </a:lvl5pPr>
      <a:lvl6pPr marL="457200" algn="l" rtl="0" fontAlgn="base">
        <a:spcBef>
          <a:spcPct val="0"/>
        </a:spcBef>
        <a:spcAft>
          <a:spcPct val="0"/>
        </a:spcAft>
        <a:defRPr sz="3600">
          <a:solidFill>
            <a:schemeClr val="tx2"/>
          </a:solidFill>
          <a:latin typeface="Arial Black" pitchFamily="34" charset="0"/>
        </a:defRPr>
      </a:lvl6pPr>
      <a:lvl7pPr marL="914400" algn="l" rtl="0" fontAlgn="base">
        <a:spcBef>
          <a:spcPct val="0"/>
        </a:spcBef>
        <a:spcAft>
          <a:spcPct val="0"/>
        </a:spcAft>
        <a:defRPr sz="3600">
          <a:solidFill>
            <a:schemeClr val="tx2"/>
          </a:solidFill>
          <a:latin typeface="Arial Black" pitchFamily="34" charset="0"/>
        </a:defRPr>
      </a:lvl7pPr>
      <a:lvl8pPr marL="1371600" algn="l" rtl="0" fontAlgn="base">
        <a:spcBef>
          <a:spcPct val="0"/>
        </a:spcBef>
        <a:spcAft>
          <a:spcPct val="0"/>
        </a:spcAft>
        <a:defRPr sz="3600">
          <a:solidFill>
            <a:schemeClr val="tx2"/>
          </a:solidFill>
          <a:latin typeface="Arial Black" pitchFamily="34" charset="0"/>
        </a:defRPr>
      </a:lvl8pPr>
      <a:lvl9pPr marL="1828800" algn="l" rtl="0" fontAlgn="base">
        <a:spcBef>
          <a:spcPct val="0"/>
        </a:spcBef>
        <a:spcAft>
          <a:spcPct val="0"/>
        </a:spcAft>
        <a:defRPr sz="36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32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b="1">
          <a:solidFill>
            <a:schemeClr val="tx1"/>
          </a:solidFill>
          <a:latin typeface="+mn-lt"/>
        </a:defRPr>
      </a:lvl2pPr>
      <a:lvl3pPr marL="1143000" indent="-228600" algn="l" rtl="0" eaLnBrk="0" fontAlgn="base" hangingPunct="0">
        <a:spcBef>
          <a:spcPct val="20000"/>
        </a:spcBef>
        <a:spcAft>
          <a:spcPct val="0"/>
        </a:spcAft>
        <a:buChar char="•"/>
        <a:defRPr sz="2400" b="1">
          <a:solidFill>
            <a:schemeClr val="tx1"/>
          </a:solidFill>
          <a:latin typeface="+mn-lt"/>
        </a:defRPr>
      </a:lvl3pPr>
      <a:lvl4pPr marL="1600200" indent="-228600" algn="l" rtl="0" eaLnBrk="0" fontAlgn="base" hangingPunct="0">
        <a:spcBef>
          <a:spcPct val="20000"/>
        </a:spcBef>
        <a:spcAft>
          <a:spcPct val="0"/>
        </a:spcAft>
        <a:buChar char="–"/>
        <a:defRPr sz="2000" b="1">
          <a:solidFill>
            <a:schemeClr val="tx1"/>
          </a:solidFill>
          <a:latin typeface="+mn-lt"/>
        </a:defRPr>
      </a:lvl4pPr>
      <a:lvl5pPr marL="2057400" indent="-228600" algn="l" rtl="0" eaLnBrk="0" fontAlgn="base" hangingPunct="0">
        <a:spcBef>
          <a:spcPct val="20000"/>
        </a:spcBef>
        <a:spcAft>
          <a:spcPct val="0"/>
        </a:spcAft>
        <a:buChar char="»"/>
        <a:defRPr sz="2000" b="1">
          <a:solidFill>
            <a:schemeClr val="tx1"/>
          </a:solidFill>
          <a:latin typeface="+mn-lt"/>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slide" Target="slide2.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wordle.net/"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rds.yahoo.com/_ylt=A0WTb_rkEQRMpAoAebCJzbkF;_ylu=X3oDMTBpZTByOGFiBHBvcwMyBHNlYwNzcgR2dGlkAw--/SIG=1dag5q45d/EXP=1275421540/**http%3a/images.search.yahoo.com/images/view%3fback=http%253A%252F%252Fimages.search.yahoo.com%252Fsearch%252Fimages%253Fp%253Dghb%2526ei%253Dutf-8%2526fr%253Db1ie7%26w=234%26h=146%26imgurl=www.apollyon.nl%252Fghb.jpeg%26rurl=http%253A%252F%252Fwww.apollyon.nl%252Fghb.html%26size=7k%26name=ghb%2bjpeg%26p=ghb%26oid=dd34433ef8ae8804%26fr2=%26no=2%26tt=61256%26sigr=10vshn6bj%26sigi=10oenr8bu%26sigb=124mfq75u"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hyperlink" Target="http://www.cbc.ca/canada/story/2006/07/13/spousal-abuse.html?ref=rss"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hyperlink" Target="http://www.cbc.ca/" TargetMode="Externa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www.canada.justice.gc.ca/"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hyperlink" Target="http://www.canada.justice.gc.ca/"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4.xml"/><Relationship Id="rId7" Type="http://schemas.openxmlformats.org/officeDocument/2006/relationships/slide" Target="slide10.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slide" Target="slide9.xml"/><Relationship Id="rId5" Type="http://schemas.openxmlformats.org/officeDocument/2006/relationships/slide" Target="slide6.xml"/><Relationship Id="rId10" Type="http://schemas.openxmlformats.org/officeDocument/2006/relationships/image" Target="../media/image4.png"/><Relationship Id="rId4" Type="http://schemas.openxmlformats.org/officeDocument/2006/relationships/slide" Target="slide5.xml"/><Relationship Id="rId9" Type="http://schemas.openxmlformats.org/officeDocument/2006/relationships/slide" Target="slide2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rds.yahoo.com/_ylt=A0WTb_3AEgRMWyQAfTSJzbkF;_ylu=X3oDMTBpdnJhMHUzBHBvcwMxBHNlYwNzcgR2dGlkAw--/SIG=1gpmli5v9/EXP=1275421760/**http%3a/images.search.yahoo.com/images/view%3fback=http%253A%252F%252Fimages.search.yahoo.com%252Fsearch%252Fimages%253Fp%253Dchild%252Babuse%2526ei%253Dutf-8%2526fr%253Db1ie7%26w=400%26h=405%26imgurl=admin.moguling.com%252FUpload%252Fwww.childabusecharity.com%252Fii770807.jpg%26rurl=http%253A%252F%252Fwww.childabusecharity.com%252Farchive%252F2008%252FFebruary.htm%26size=53k%26name=ii770807%2bjpg%26p=child%2babuse%26oid=493b54fb692620d2%26fr2=%26no=1%26tt=261337%26sigr=11q78fgo3%26sigi=120vmgl21%26sigb=12c46uddb"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www.youtube.com/" TargetMode="External"/><Relationship Id="rId4" Type="http://schemas.openxmlformats.org/officeDocument/2006/relationships/hyperlink" Target="http://www.youtube.com/watch?v=jVbkz_3lO3c"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canada.justice.gc.ca/" TargetMode="External"/><Relationship Id="rId7" Type="http://schemas.openxmlformats.org/officeDocument/2006/relationships/hyperlink" Target="http://www.youtube.com/watch?v=jVbkz_3lO3c"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www.wordle.net/" TargetMode="External"/><Relationship Id="rId5" Type="http://schemas.openxmlformats.org/officeDocument/2006/relationships/hyperlink" Target="http://www.kcdvtf.org/05-respect_posters_DATINGVIOLENCE1.jpg" TargetMode="External"/><Relationship Id="rId4" Type="http://schemas.openxmlformats.org/officeDocument/2006/relationships/hyperlink" Target="http://www.cbc.ca/canada/story/2006/07/13/spousal-abuse.html?ref=rs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657600" y="1066800"/>
            <a:ext cx="5410200" cy="2819400"/>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r>
              <a:rPr lang="en-US" sz="4000" b="1" dirty="0" smtClean="0">
                <a:ln w="11430"/>
                <a:solidFill>
                  <a:schemeClr val="bg2">
                    <a:lumMod val="40000"/>
                    <a:lumOff val="60000"/>
                  </a:schemeClr>
                </a:solidFill>
                <a:effectLst>
                  <a:outerShdw blurRad="80000" dist="40000" dir="5040000" algn="tl">
                    <a:srgbClr val="000000">
                      <a:alpha val="30000"/>
                    </a:srgbClr>
                  </a:outerShdw>
                </a:effectLst>
              </a:rPr>
              <a:t>Grade 12 </a:t>
            </a:r>
            <a:br>
              <a:rPr lang="en-US" sz="4000" b="1" dirty="0" smtClean="0">
                <a:ln w="11430"/>
                <a:solidFill>
                  <a:schemeClr val="bg2">
                    <a:lumMod val="40000"/>
                    <a:lumOff val="60000"/>
                  </a:schemeClr>
                </a:solidFill>
                <a:effectLst>
                  <a:outerShdw blurRad="80000" dist="40000" dir="5040000" algn="tl">
                    <a:srgbClr val="000000">
                      <a:alpha val="30000"/>
                    </a:srgbClr>
                  </a:outerShdw>
                </a:effectLst>
              </a:rPr>
            </a:br>
            <a:r>
              <a:rPr lang="en-US" sz="4000" b="1" dirty="0" smtClean="0">
                <a:ln w="11430"/>
                <a:solidFill>
                  <a:schemeClr val="bg2">
                    <a:lumMod val="40000"/>
                    <a:lumOff val="60000"/>
                  </a:schemeClr>
                </a:solidFill>
                <a:effectLst>
                  <a:outerShdw blurRad="80000" dist="40000" dir="5040000" algn="tl">
                    <a:srgbClr val="000000">
                      <a:alpha val="30000"/>
                    </a:srgbClr>
                  </a:outerShdw>
                </a:effectLst>
              </a:rPr>
              <a:t>Family Studies</a:t>
            </a:r>
            <a:r>
              <a:rPr lang="en-US"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en-US"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en-US"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Relationship </a:t>
            </a: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Violence</a:t>
            </a:r>
            <a:endParaRPr lang="en-US"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123" name="Rectangle 3"/>
          <p:cNvSpPr>
            <a:spLocks noGrp="1" noChangeArrowheads="1"/>
          </p:cNvSpPr>
          <p:nvPr>
            <p:ph type="subTitle" idx="1"/>
          </p:nvPr>
        </p:nvSpPr>
        <p:spPr>
          <a:xfrm>
            <a:off x="2971800" y="5334000"/>
            <a:ext cx="6172200" cy="1371600"/>
          </a:xfrm>
        </p:spPr>
        <p:txBody>
          <a:bodyPr/>
          <a:lstStyle/>
          <a:p>
            <a:pPr algn="ctr" eaLnBrk="1" hangingPunct="1">
              <a:lnSpc>
                <a:spcPct val="90000"/>
              </a:lnSpc>
            </a:pPr>
            <a:r>
              <a:rPr lang="en-US" sz="2000" i="1" dirty="0" smtClean="0"/>
              <a:t>“The family is both the most loving and supportive of human groups and also by far the most violent group or institution.”</a:t>
            </a:r>
          </a:p>
          <a:p>
            <a:pPr algn="ctr" eaLnBrk="1" hangingPunct="1">
              <a:lnSpc>
                <a:spcPct val="90000"/>
              </a:lnSpc>
            </a:pPr>
            <a:r>
              <a:rPr lang="en-US" sz="1600" dirty="0" smtClean="0"/>
              <a:t>-Child at Risk Report: Government of Canada</a:t>
            </a:r>
          </a:p>
        </p:txBody>
      </p:sp>
      <p:pic>
        <p:nvPicPr>
          <p:cNvPr id="5125" name="Picture 5" descr="C:\Documents and Settings\Admin\Local Settings\Temporary Internet Files\Content.IE5\DCKGWZP7\MC910216382[1].png"/>
          <p:cNvPicPr>
            <a:picLocks noChangeAspect="1" noChangeArrowheads="1"/>
          </p:cNvPicPr>
          <p:nvPr/>
        </p:nvPicPr>
        <p:blipFill>
          <a:blip r:embed="rId3" cstate="print"/>
          <a:srcRect/>
          <a:stretch>
            <a:fillRect/>
          </a:stretch>
        </p:blipFill>
        <p:spPr bwMode="auto">
          <a:xfrm>
            <a:off x="304800" y="1371600"/>
            <a:ext cx="4362450" cy="3800475"/>
          </a:xfrm>
          <a:prstGeom prst="rect">
            <a:avLst/>
          </a:prstGeom>
          <a:noFill/>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p:cTn id="7" dur="3000" fill="hold"/>
                                        <p:tgtEl>
                                          <p:spTgt spid="5125"/>
                                        </p:tgtEl>
                                        <p:attrNameLst>
                                          <p:attrName>ppt_w</p:attrName>
                                        </p:attrNameLst>
                                      </p:cBhvr>
                                      <p:tavLst>
                                        <p:tav tm="0">
                                          <p:val>
                                            <p:fltVal val="0"/>
                                          </p:val>
                                        </p:tav>
                                        <p:tav tm="100000">
                                          <p:val>
                                            <p:strVal val="#ppt_w"/>
                                          </p:val>
                                        </p:tav>
                                      </p:tavLst>
                                    </p:anim>
                                    <p:anim calcmode="lin" valueType="num">
                                      <p:cBhvr>
                                        <p:cTn id="8" dur="3000" fill="hold"/>
                                        <p:tgtEl>
                                          <p:spTgt spid="5125"/>
                                        </p:tgtEl>
                                        <p:attrNameLst>
                                          <p:attrName>ppt_h</p:attrName>
                                        </p:attrNameLst>
                                      </p:cBhvr>
                                      <p:tavLst>
                                        <p:tav tm="0">
                                          <p:val>
                                            <p:fltVal val="0"/>
                                          </p:val>
                                        </p:tav>
                                        <p:tav tm="100000">
                                          <p:val>
                                            <p:strVal val="#ppt_h"/>
                                          </p:val>
                                        </p:tav>
                                      </p:tavLst>
                                    </p:anim>
                                    <p:anim calcmode="lin" valueType="num">
                                      <p:cBhvr>
                                        <p:cTn id="9" dur="3000" fill="hold"/>
                                        <p:tgtEl>
                                          <p:spTgt spid="5125"/>
                                        </p:tgtEl>
                                        <p:attrNameLst>
                                          <p:attrName>style.rotation</p:attrName>
                                        </p:attrNameLst>
                                      </p:cBhvr>
                                      <p:tavLst>
                                        <p:tav tm="0">
                                          <p:val>
                                            <p:fltVal val="360"/>
                                          </p:val>
                                        </p:tav>
                                        <p:tav tm="100000">
                                          <p:val>
                                            <p:fltVal val="0"/>
                                          </p:val>
                                        </p:tav>
                                      </p:tavLst>
                                    </p:anim>
                                    <p:animEffect transition="in" filter="fade">
                                      <p:cBhvr>
                                        <p:cTn id="10" dur="3000"/>
                                        <p:tgtEl>
                                          <p:spTgt spid="5125"/>
                                        </p:tgtEl>
                                      </p:cBhvr>
                                    </p:animEffect>
                                  </p:childTnLst>
                                </p:cTn>
                              </p:par>
                            </p:childTnLst>
                          </p:cTn>
                        </p:par>
                        <p:par>
                          <p:cTn id="11" fill="hold">
                            <p:stCondLst>
                              <p:cond delay="3000"/>
                            </p:stCondLst>
                            <p:childTnLst>
                              <p:par>
                                <p:cTn id="12" presetID="26" presetClass="emph" presetSubtype="0" fill="hold" grpId="0" nodeType="afterEffect">
                                  <p:stCondLst>
                                    <p:cond delay="0"/>
                                  </p:stCondLst>
                                  <p:childTnLst>
                                    <p:animEffect transition="out" filter="fade">
                                      <p:cBhvr>
                                        <p:cTn id="13" dur="500" tmFilter="0, 0; .2, .5; .8, .5; 1, 0"/>
                                        <p:tgtEl>
                                          <p:spTgt spid="5122"/>
                                        </p:tgtEl>
                                      </p:cBhvr>
                                    </p:animEffect>
                                    <p:animScale>
                                      <p:cBhvr>
                                        <p:cTn id="14" dur="250" autoRev="1" fill="hold"/>
                                        <p:tgtEl>
                                          <p:spTgt spid="512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smtClean="0"/>
              <a:t>Dating Violence</a:t>
            </a:r>
          </a:p>
        </p:txBody>
      </p:sp>
      <p:graphicFrame>
        <p:nvGraphicFramePr>
          <p:cNvPr id="6" name="Object 4"/>
          <p:cNvGraphicFramePr>
            <a:graphicFrameLocks noGrp="1" noChangeAspect="1"/>
          </p:cNvGraphicFramePr>
          <p:nvPr>
            <p:ph idx="1"/>
          </p:nvPr>
        </p:nvGraphicFramePr>
        <p:xfrm>
          <a:off x="1510595" y="1143000"/>
          <a:ext cx="6973005" cy="4538663"/>
        </p:xfrm>
        <a:graphic>
          <a:graphicData uri="http://schemas.openxmlformats.org/drawingml/2006/chart">
            <c:chart xmlns:c="http://schemas.openxmlformats.org/drawingml/2006/chart" xmlns:r="http://schemas.openxmlformats.org/officeDocument/2006/relationships" r:id="rId4"/>
          </a:graphicData>
        </a:graphic>
      </p:graphicFrame>
      <p:sp>
        <p:nvSpPr>
          <p:cNvPr id="2052" name="Text Box 6"/>
          <p:cNvSpPr txBox="1">
            <a:spLocks noChangeArrowheads="1"/>
          </p:cNvSpPr>
          <p:nvPr/>
        </p:nvSpPr>
        <p:spPr bwMode="auto">
          <a:xfrm>
            <a:off x="2270125" y="1331913"/>
            <a:ext cx="4884738" cy="366712"/>
          </a:xfrm>
          <a:prstGeom prst="rect">
            <a:avLst/>
          </a:prstGeom>
          <a:noFill/>
          <a:ln w="9525">
            <a:noFill/>
            <a:miter lim="800000"/>
            <a:headEnd/>
            <a:tailEnd/>
          </a:ln>
        </p:spPr>
        <p:txBody>
          <a:bodyPr wrap="none">
            <a:spAutoFit/>
          </a:bodyPr>
          <a:lstStyle/>
          <a:p>
            <a:r>
              <a:rPr lang="en-US"/>
              <a:t>Figure 1- Girls in a Steady Dating Relationship</a:t>
            </a:r>
          </a:p>
        </p:txBody>
      </p:sp>
      <p:sp>
        <p:nvSpPr>
          <p:cNvPr id="2053" name="Text Box 7"/>
          <p:cNvSpPr txBox="1">
            <a:spLocks noChangeArrowheads="1"/>
          </p:cNvSpPr>
          <p:nvPr/>
        </p:nvSpPr>
        <p:spPr bwMode="auto">
          <a:xfrm>
            <a:off x="1828800" y="5675313"/>
            <a:ext cx="6858000" cy="369332"/>
          </a:xfrm>
          <a:prstGeom prst="rect">
            <a:avLst/>
          </a:prstGeom>
          <a:noFill/>
          <a:ln w="9525">
            <a:noFill/>
            <a:miter lim="800000"/>
            <a:headEnd/>
            <a:tailEnd/>
          </a:ln>
        </p:spPr>
        <p:txBody>
          <a:bodyPr wrap="square">
            <a:spAutoFit/>
          </a:bodyPr>
          <a:lstStyle/>
          <a:p>
            <a:r>
              <a:rPr lang="en-US" dirty="0"/>
              <a:t> Source:  </a:t>
            </a:r>
            <a:r>
              <a:rPr lang="en-US" dirty="0" err="1"/>
              <a:t>Klinic</a:t>
            </a:r>
            <a:r>
              <a:rPr lang="en-US" dirty="0"/>
              <a:t> Community Health Centre, Winnipeg </a:t>
            </a:r>
            <a:r>
              <a:rPr lang="en-US" dirty="0" smtClean="0"/>
              <a:t>MB, 2005</a:t>
            </a:r>
            <a:endParaRPr lang="en-US" dirty="0"/>
          </a:p>
        </p:txBody>
      </p:sp>
      <p:pic>
        <p:nvPicPr>
          <p:cNvPr id="7" name="Picture 5" descr="C:\Documents and Settings\Admin\Local Settings\Temporary Internet Files\Content.IE5\KN9CPK2N\MC900432693[1].png">
            <a:hlinkClick r:id="rId5" action="ppaction://hlinksldjump"/>
          </p:cNvPr>
          <p:cNvPicPr>
            <a:picLocks noChangeAspect="1" noChangeArrowheads="1"/>
          </p:cNvPicPr>
          <p:nvPr/>
        </p:nvPicPr>
        <p:blipFill>
          <a:blip r:embed="rId6" cstate="print"/>
          <a:srcRect/>
          <a:stretch>
            <a:fillRect/>
          </a:stretch>
        </p:blipFill>
        <p:spPr bwMode="auto">
          <a:xfrm>
            <a:off x="0" y="6172200"/>
            <a:ext cx="685800" cy="685800"/>
          </a:xfrm>
          <a:prstGeom prst="rect">
            <a:avLst/>
          </a:prstGeom>
          <a:noFill/>
        </p:spPr>
      </p:pic>
      <p:sp>
        <p:nvSpPr>
          <p:cNvPr id="10" name="Footer Placeholder 9"/>
          <p:cNvSpPr>
            <a:spLocks noGrp="1"/>
          </p:cNvSpPr>
          <p:nvPr>
            <p:ph type="ftr" sz="quarter" idx="11"/>
          </p:nvPr>
        </p:nvSpPr>
        <p:spPr>
          <a:xfrm>
            <a:off x="3124200" y="6629400"/>
            <a:ext cx="43434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Clr clrSpc="rgb">
                                      <p:cBhvr override="childStyle">
                                        <p:cTn id="6" dur="200" fill="hold"/>
                                        <p:tgtEl>
                                          <p:spTgt spid="6"/>
                                        </p:tgtEl>
                                        <p:attrNameLst>
                                          <p:attrName>style.color</p:attrName>
                                        </p:attrNameLst>
                                      </p:cBhvr>
                                      <p:to>
                                        <a:schemeClr val="accent2"/>
                                      </p:to>
                                    </p:animClr>
                                    <p:animClr clrSpc="rgb">
                                      <p:cBhvr>
                                        <p:cTn id="7" dur="200" fill="hold"/>
                                        <p:tgtEl>
                                          <p:spTgt spid="6"/>
                                        </p:tgtEl>
                                        <p:attrNameLst>
                                          <p:attrName>fillcolor</p:attrName>
                                        </p:attrNameLst>
                                      </p:cBhvr>
                                      <p:to>
                                        <a:schemeClr val="accent2"/>
                                      </p:to>
                                    </p:animClr>
                                    <p:set>
                                      <p:cBhvr>
                                        <p:cTn id="8" dur="200" fill="hold"/>
                                        <p:tgtEl>
                                          <p:spTgt spid="6"/>
                                        </p:tgtEl>
                                        <p:attrNameLst>
                                          <p:attrName>fill.type</p:attrName>
                                        </p:attrNameLst>
                                      </p:cBhvr>
                                      <p:to>
                                        <p:strVal val="solid"/>
                                      </p:to>
                                    </p:set>
                                    <p:set>
                                      <p:cBhvr>
                                        <p:cTn id="9" dur="200" fill="hold"/>
                                        <p:tgtEl>
                                          <p:spTgt spid="6"/>
                                        </p:tgtEl>
                                        <p:attrNameLst>
                                          <p:attrName>fill.on</p:attrName>
                                        </p:attrNameLst>
                                      </p:cBhvr>
                                      <p:to>
                                        <p:strVal val="true"/>
                                      </p:to>
                                    </p:set>
                                    <p:animRot by="120000">
                                      <p:cBhvr>
                                        <p:cTn id="10" dur="200" fill="hold">
                                          <p:stCondLst>
                                            <p:cond delay="0"/>
                                          </p:stCondLst>
                                        </p:cTn>
                                        <p:tgtEl>
                                          <p:spTgt spid="6"/>
                                        </p:tgtEl>
                                        <p:attrNameLst>
                                          <p:attrName>r</p:attrName>
                                        </p:attrNameLst>
                                      </p:cBhvr>
                                    </p:animRot>
                                    <p:animRot by="-240000">
                                      <p:cBhvr>
                                        <p:cTn id="11" dur="400" fill="hold">
                                          <p:stCondLst>
                                            <p:cond delay="400"/>
                                          </p:stCondLst>
                                        </p:cTn>
                                        <p:tgtEl>
                                          <p:spTgt spid="6"/>
                                        </p:tgtEl>
                                        <p:attrNameLst>
                                          <p:attrName>r</p:attrName>
                                        </p:attrNameLst>
                                      </p:cBhvr>
                                    </p:animRot>
                                    <p:animRot by="240000">
                                      <p:cBhvr>
                                        <p:cTn id="12" dur="400" fill="hold">
                                          <p:stCondLst>
                                            <p:cond delay="800"/>
                                          </p:stCondLst>
                                        </p:cTn>
                                        <p:tgtEl>
                                          <p:spTgt spid="6"/>
                                        </p:tgtEl>
                                        <p:attrNameLst>
                                          <p:attrName>r</p:attrName>
                                        </p:attrNameLst>
                                      </p:cBhvr>
                                    </p:animRot>
                                    <p:animRot by="-240000">
                                      <p:cBhvr>
                                        <p:cTn id="13" dur="400" fill="hold">
                                          <p:stCondLst>
                                            <p:cond delay="1200"/>
                                          </p:stCondLst>
                                        </p:cTn>
                                        <p:tgtEl>
                                          <p:spTgt spid="6"/>
                                        </p:tgtEl>
                                        <p:attrNameLst>
                                          <p:attrName>r</p:attrName>
                                        </p:attrNameLst>
                                      </p:cBhvr>
                                    </p:animRot>
                                    <p:animRot by="120000">
                                      <p:cBhvr>
                                        <p:cTn id="14" dur="400" fill="hold">
                                          <p:stCondLst>
                                            <p:cond delay="16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smtClean="0"/>
              <a:t>More Dating Violence Facts…</a:t>
            </a:r>
          </a:p>
        </p:txBody>
      </p:sp>
      <p:sp>
        <p:nvSpPr>
          <p:cNvPr id="11267" name="Rectangle 3"/>
          <p:cNvSpPr>
            <a:spLocks noGrp="1" noChangeArrowheads="1"/>
          </p:cNvSpPr>
          <p:nvPr>
            <p:ph type="body" idx="1"/>
          </p:nvPr>
        </p:nvSpPr>
        <p:spPr>
          <a:xfrm>
            <a:off x="1447800" y="914400"/>
            <a:ext cx="7696200" cy="5638800"/>
          </a:xfrm>
        </p:spPr>
        <p:txBody>
          <a:bodyPr/>
          <a:lstStyle/>
          <a:p>
            <a:pPr eaLnBrk="1" hangingPunct="1">
              <a:lnSpc>
                <a:spcPct val="90000"/>
              </a:lnSpc>
            </a:pPr>
            <a:endParaRPr lang="en-US" sz="2800" dirty="0" smtClean="0"/>
          </a:p>
          <a:p>
            <a:pPr eaLnBrk="1" hangingPunct="1">
              <a:lnSpc>
                <a:spcPct val="90000"/>
              </a:lnSpc>
            </a:pPr>
            <a:r>
              <a:rPr lang="en-US" sz="2800" dirty="0" smtClean="0"/>
              <a:t>15 years old</a:t>
            </a:r>
          </a:p>
          <a:p>
            <a:pPr eaLnBrk="1" hangingPunct="1">
              <a:lnSpc>
                <a:spcPct val="90000"/>
              </a:lnSpc>
            </a:pPr>
            <a:endParaRPr lang="en-US" sz="2800" dirty="0" smtClean="0"/>
          </a:p>
          <a:p>
            <a:pPr eaLnBrk="1" hangingPunct="1">
              <a:lnSpc>
                <a:spcPct val="90000"/>
              </a:lnSpc>
            </a:pPr>
            <a:r>
              <a:rPr lang="en-US" sz="2800" dirty="0" smtClean="0"/>
              <a:t>Home or Car</a:t>
            </a:r>
          </a:p>
          <a:p>
            <a:pPr eaLnBrk="1" hangingPunct="1">
              <a:lnSpc>
                <a:spcPct val="90000"/>
              </a:lnSpc>
            </a:pPr>
            <a:endParaRPr lang="en-US" sz="2800" dirty="0" smtClean="0"/>
          </a:p>
          <a:p>
            <a:pPr eaLnBrk="1" hangingPunct="1">
              <a:lnSpc>
                <a:spcPct val="90000"/>
              </a:lnSpc>
            </a:pPr>
            <a:r>
              <a:rPr lang="en-US" sz="2800" dirty="0" smtClean="0"/>
              <a:t>Jealously</a:t>
            </a:r>
          </a:p>
          <a:p>
            <a:pPr eaLnBrk="1" hangingPunct="1">
              <a:lnSpc>
                <a:spcPct val="90000"/>
              </a:lnSpc>
            </a:pPr>
            <a:endParaRPr lang="en-US" sz="2800" dirty="0" smtClean="0"/>
          </a:p>
          <a:p>
            <a:pPr eaLnBrk="1" hangingPunct="1">
              <a:lnSpc>
                <a:spcPct val="90000"/>
              </a:lnSpc>
            </a:pPr>
            <a:r>
              <a:rPr lang="en-US" sz="2800" dirty="0" smtClean="0"/>
              <a:t>Boys they know</a:t>
            </a:r>
          </a:p>
          <a:p>
            <a:pPr eaLnBrk="1" hangingPunct="1">
              <a:lnSpc>
                <a:spcPct val="90000"/>
              </a:lnSpc>
            </a:pPr>
            <a:endParaRPr lang="en-US" sz="2800" dirty="0" smtClean="0"/>
          </a:p>
          <a:p>
            <a:pPr eaLnBrk="1" hangingPunct="1">
              <a:lnSpc>
                <a:spcPct val="90000"/>
              </a:lnSpc>
            </a:pPr>
            <a:r>
              <a:rPr lang="en-US" sz="2800" dirty="0" smtClean="0"/>
              <a:t>Drinking &amp; Drugs</a:t>
            </a:r>
          </a:p>
          <a:p>
            <a:pPr eaLnBrk="1" hangingPunct="1">
              <a:lnSpc>
                <a:spcPct val="90000"/>
              </a:lnSpc>
            </a:pPr>
            <a:endParaRPr lang="en-US" sz="2800" dirty="0" smtClean="0"/>
          </a:p>
          <a:p>
            <a:pPr eaLnBrk="1" hangingPunct="1">
              <a:lnSpc>
                <a:spcPct val="90000"/>
              </a:lnSpc>
            </a:pPr>
            <a:endParaRPr lang="en-US" sz="2800" dirty="0" smtClean="0"/>
          </a:p>
        </p:txBody>
      </p:sp>
      <p:pic>
        <p:nvPicPr>
          <p:cNvPr id="11269" name="Picture 5" descr="http://rds.yahoo.com/_ylt=A0WTb_on_QNM8WgAx8ijzbkF/SIG=12g91jjlt/EXP=1275416231/**http%3a/www.kcdvtf.org/05-respect_posters_DATINGVIOLENCE1.jpg"/>
          <p:cNvPicPr>
            <a:picLocks noChangeAspect="1" noChangeArrowheads="1"/>
          </p:cNvPicPr>
          <p:nvPr/>
        </p:nvPicPr>
        <p:blipFill>
          <a:blip r:embed="rId3" cstate="print"/>
          <a:srcRect/>
          <a:stretch>
            <a:fillRect/>
          </a:stretch>
        </p:blipFill>
        <p:spPr bwMode="auto">
          <a:xfrm>
            <a:off x="4948397" y="1981200"/>
            <a:ext cx="4010970" cy="3054350"/>
          </a:xfrm>
          <a:prstGeom prst="rect">
            <a:avLst/>
          </a:prstGeom>
          <a:noFill/>
        </p:spPr>
      </p:pic>
      <p:sp>
        <p:nvSpPr>
          <p:cNvPr id="6" name="TextBox 5"/>
          <p:cNvSpPr txBox="1"/>
          <p:nvPr/>
        </p:nvSpPr>
        <p:spPr>
          <a:xfrm>
            <a:off x="6172200" y="5334000"/>
            <a:ext cx="1779398" cy="276999"/>
          </a:xfrm>
          <a:prstGeom prst="rect">
            <a:avLst/>
          </a:prstGeom>
          <a:noFill/>
        </p:spPr>
        <p:txBody>
          <a:bodyPr wrap="none" rtlCol="0">
            <a:spAutoFit/>
          </a:bodyPr>
          <a:lstStyle/>
          <a:p>
            <a:r>
              <a:rPr lang="en-US" sz="1200" dirty="0" smtClean="0"/>
              <a:t>http://www.kcdvtf.org</a:t>
            </a:r>
            <a:endParaRPr lang="en-US" sz="1200" dirty="0"/>
          </a:p>
        </p:txBody>
      </p:sp>
      <p:sp>
        <p:nvSpPr>
          <p:cNvPr id="9" name="Footer Placeholder 8"/>
          <p:cNvSpPr>
            <a:spLocks noGrp="1"/>
          </p:cNvSpPr>
          <p:nvPr>
            <p:ph type="ftr" sz="quarter" idx="11"/>
          </p:nvPr>
        </p:nvSpPr>
        <p:spPr>
          <a:xfrm>
            <a:off x="3124200" y="6629400"/>
            <a:ext cx="41148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 calcmode="lin" valueType="num">
                                      <p:cBhvr additive="base">
                                        <p:cTn id="7" dur="3000" fill="hold"/>
                                        <p:tgtEl>
                                          <p:spTgt spid="11267">
                                            <p:txEl>
                                              <p:pRg st="1" end="1"/>
                                            </p:txEl>
                                          </p:spTgt>
                                        </p:tgtEl>
                                        <p:attrNameLst>
                                          <p:attrName>ppt_x</p:attrName>
                                        </p:attrNameLst>
                                      </p:cBhvr>
                                      <p:tavLst>
                                        <p:tav tm="0">
                                          <p:val>
                                            <p:strVal val="1+#ppt_w/2"/>
                                          </p:val>
                                        </p:tav>
                                        <p:tav tm="100000">
                                          <p:val>
                                            <p:strVal val="#ppt_x"/>
                                          </p:val>
                                        </p:tav>
                                      </p:tavLst>
                                    </p:anim>
                                    <p:anim calcmode="lin" valueType="num">
                                      <p:cBhvr additive="base">
                                        <p:cTn id="8" dur="3000" fill="hold"/>
                                        <p:tgtEl>
                                          <p:spTgt spid="11267">
                                            <p:txEl>
                                              <p:pRg st="1" end="1"/>
                                            </p:txEl>
                                          </p:spTgt>
                                        </p:tgtEl>
                                        <p:attrNameLst>
                                          <p:attrName>ppt_y</p:attrName>
                                        </p:attrNameLst>
                                      </p:cBhvr>
                                      <p:tavLst>
                                        <p:tav tm="0">
                                          <p:val>
                                            <p:strVal val="#ppt_y"/>
                                          </p:val>
                                        </p:tav>
                                        <p:tav tm="100000">
                                          <p:val>
                                            <p:strVal val="#ppt_y"/>
                                          </p:val>
                                        </p:tav>
                                      </p:tavLst>
                                    </p:anim>
                                  </p:childTnLst>
                                </p:cTn>
                              </p:par>
                            </p:childTnLst>
                          </p:cTn>
                        </p:par>
                        <p:par>
                          <p:cTn id="9" fill="hold">
                            <p:stCondLst>
                              <p:cond delay="3000"/>
                            </p:stCondLst>
                            <p:childTnLst>
                              <p:par>
                                <p:cTn id="10" presetID="2" presetClass="entr" presetSubtype="2" fill="hold" nodeType="afterEffect">
                                  <p:stCondLst>
                                    <p:cond delay="0"/>
                                  </p:stCondLst>
                                  <p:childTnLst>
                                    <p:set>
                                      <p:cBhvr>
                                        <p:cTn id="11" dur="1" fill="hold">
                                          <p:stCondLst>
                                            <p:cond delay="0"/>
                                          </p:stCondLst>
                                        </p:cTn>
                                        <p:tgtEl>
                                          <p:spTgt spid="11267">
                                            <p:txEl>
                                              <p:pRg st="3" end="3"/>
                                            </p:txEl>
                                          </p:spTgt>
                                        </p:tgtEl>
                                        <p:attrNameLst>
                                          <p:attrName>style.visibility</p:attrName>
                                        </p:attrNameLst>
                                      </p:cBhvr>
                                      <p:to>
                                        <p:strVal val="visible"/>
                                      </p:to>
                                    </p:set>
                                    <p:anim calcmode="lin" valueType="num">
                                      <p:cBhvr additive="base">
                                        <p:cTn id="12" dur="3000" fill="hold"/>
                                        <p:tgtEl>
                                          <p:spTgt spid="11267">
                                            <p:txEl>
                                              <p:pRg st="3" end="3"/>
                                            </p:txEl>
                                          </p:spTgt>
                                        </p:tgtEl>
                                        <p:attrNameLst>
                                          <p:attrName>ppt_x</p:attrName>
                                        </p:attrNameLst>
                                      </p:cBhvr>
                                      <p:tavLst>
                                        <p:tav tm="0">
                                          <p:val>
                                            <p:strVal val="1+#ppt_w/2"/>
                                          </p:val>
                                        </p:tav>
                                        <p:tav tm="100000">
                                          <p:val>
                                            <p:strVal val="#ppt_x"/>
                                          </p:val>
                                        </p:tav>
                                      </p:tavLst>
                                    </p:anim>
                                    <p:anim calcmode="lin" valueType="num">
                                      <p:cBhvr additive="base">
                                        <p:cTn id="13" dur="3000" fill="hold"/>
                                        <p:tgtEl>
                                          <p:spTgt spid="11267">
                                            <p:txEl>
                                              <p:pRg st="3" end="3"/>
                                            </p:txEl>
                                          </p:spTgt>
                                        </p:tgtEl>
                                        <p:attrNameLst>
                                          <p:attrName>ppt_y</p:attrName>
                                        </p:attrNameLst>
                                      </p:cBhvr>
                                      <p:tavLst>
                                        <p:tav tm="0">
                                          <p:val>
                                            <p:strVal val="#ppt_y"/>
                                          </p:val>
                                        </p:tav>
                                        <p:tav tm="100000">
                                          <p:val>
                                            <p:strVal val="#ppt_y"/>
                                          </p:val>
                                        </p:tav>
                                      </p:tavLst>
                                    </p:anim>
                                  </p:childTnLst>
                                </p:cTn>
                              </p:par>
                            </p:childTnLst>
                          </p:cTn>
                        </p:par>
                        <p:par>
                          <p:cTn id="14" fill="hold">
                            <p:stCondLst>
                              <p:cond delay="6000"/>
                            </p:stCondLst>
                            <p:childTnLst>
                              <p:par>
                                <p:cTn id="15" presetID="2" presetClass="entr" presetSubtype="2" fill="hold" nodeType="afterEffect">
                                  <p:stCondLst>
                                    <p:cond delay="0"/>
                                  </p:stCondLst>
                                  <p:childTnLst>
                                    <p:set>
                                      <p:cBhvr>
                                        <p:cTn id="16" dur="1" fill="hold">
                                          <p:stCondLst>
                                            <p:cond delay="0"/>
                                          </p:stCondLst>
                                        </p:cTn>
                                        <p:tgtEl>
                                          <p:spTgt spid="11267">
                                            <p:txEl>
                                              <p:pRg st="5" end="5"/>
                                            </p:txEl>
                                          </p:spTgt>
                                        </p:tgtEl>
                                        <p:attrNameLst>
                                          <p:attrName>style.visibility</p:attrName>
                                        </p:attrNameLst>
                                      </p:cBhvr>
                                      <p:to>
                                        <p:strVal val="visible"/>
                                      </p:to>
                                    </p:set>
                                    <p:anim calcmode="lin" valueType="num">
                                      <p:cBhvr additive="base">
                                        <p:cTn id="17" dur="3000" fill="hold"/>
                                        <p:tgtEl>
                                          <p:spTgt spid="11267">
                                            <p:txEl>
                                              <p:pRg st="5" end="5"/>
                                            </p:txEl>
                                          </p:spTgt>
                                        </p:tgtEl>
                                        <p:attrNameLst>
                                          <p:attrName>ppt_x</p:attrName>
                                        </p:attrNameLst>
                                      </p:cBhvr>
                                      <p:tavLst>
                                        <p:tav tm="0">
                                          <p:val>
                                            <p:strVal val="1+#ppt_w/2"/>
                                          </p:val>
                                        </p:tav>
                                        <p:tav tm="100000">
                                          <p:val>
                                            <p:strVal val="#ppt_x"/>
                                          </p:val>
                                        </p:tav>
                                      </p:tavLst>
                                    </p:anim>
                                    <p:anim calcmode="lin" valueType="num">
                                      <p:cBhvr additive="base">
                                        <p:cTn id="18" dur="3000" fill="hold"/>
                                        <p:tgtEl>
                                          <p:spTgt spid="11267">
                                            <p:txEl>
                                              <p:pRg st="5" end="5"/>
                                            </p:txEl>
                                          </p:spTgt>
                                        </p:tgtEl>
                                        <p:attrNameLst>
                                          <p:attrName>ppt_y</p:attrName>
                                        </p:attrNameLst>
                                      </p:cBhvr>
                                      <p:tavLst>
                                        <p:tav tm="0">
                                          <p:val>
                                            <p:strVal val="#ppt_y"/>
                                          </p:val>
                                        </p:tav>
                                        <p:tav tm="100000">
                                          <p:val>
                                            <p:strVal val="#ppt_y"/>
                                          </p:val>
                                        </p:tav>
                                      </p:tavLst>
                                    </p:anim>
                                  </p:childTnLst>
                                </p:cTn>
                              </p:par>
                            </p:childTnLst>
                          </p:cTn>
                        </p:par>
                        <p:par>
                          <p:cTn id="19" fill="hold">
                            <p:stCondLst>
                              <p:cond delay="9000"/>
                            </p:stCondLst>
                            <p:childTnLst>
                              <p:par>
                                <p:cTn id="20" presetID="2" presetClass="entr" presetSubtype="2" fill="hold" nodeType="afterEffect">
                                  <p:stCondLst>
                                    <p:cond delay="0"/>
                                  </p:stCondLst>
                                  <p:childTnLst>
                                    <p:set>
                                      <p:cBhvr>
                                        <p:cTn id="21" dur="1" fill="hold">
                                          <p:stCondLst>
                                            <p:cond delay="0"/>
                                          </p:stCondLst>
                                        </p:cTn>
                                        <p:tgtEl>
                                          <p:spTgt spid="11267">
                                            <p:txEl>
                                              <p:pRg st="7" end="7"/>
                                            </p:txEl>
                                          </p:spTgt>
                                        </p:tgtEl>
                                        <p:attrNameLst>
                                          <p:attrName>style.visibility</p:attrName>
                                        </p:attrNameLst>
                                      </p:cBhvr>
                                      <p:to>
                                        <p:strVal val="visible"/>
                                      </p:to>
                                    </p:set>
                                    <p:anim calcmode="lin" valueType="num">
                                      <p:cBhvr additive="base">
                                        <p:cTn id="22" dur="3000" fill="hold"/>
                                        <p:tgtEl>
                                          <p:spTgt spid="11267">
                                            <p:txEl>
                                              <p:pRg st="7" end="7"/>
                                            </p:txEl>
                                          </p:spTgt>
                                        </p:tgtEl>
                                        <p:attrNameLst>
                                          <p:attrName>ppt_x</p:attrName>
                                        </p:attrNameLst>
                                      </p:cBhvr>
                                      <p:tavLst>
                                        <p:tav tm="0">
                                          <p:val>
                                            <p:strVal val="1+#ppt_w/2"/>
                                          </p:val>
                                        </p:tav>
                                        <p:tav tm="100000">
                                          <p:val>
                                            <p:strVal val="#ppt_x"/>
                                          </p:val>
                                        </p:tav>
                                      </p:tavLst>
                                    </p:anim>
                                    <p:anim calcmode="lin" valueType="num">
                                      <p:cBhvr additive="base">
                                        <p:cTn id="23" dur="3000" fill="hold"/>
                                        <p:tgtEl>
                                          <p:spTgt spid="11267">
                                            <p:txEl>
                                              <p:pRg st="7" end="7"/>
                                            </p:txEl>
                                          </p:spTgt>
                                        </p:tgtEl>
                                        <p:attrNameLst>
                                          <p:attrName>ppt_y</p:attrName>
                                        </p:attrNameLst>
                                      </p:cBhvr>
                                      <p:tavLst>
                                        <p:tav tm="0">
                                          <p:val>
                                            <p:strVal val="#ppt_y"/>
                                          </p:val>
                                        </p:tav>
                                        <p:tav tm="100000">
                                          <p:val>
                                            <p:strVal val="#ppt_y"/>
                                          </p:val>
                                        </p:tav>
                                      </p:tavLst>
                                    </p:anim>
                                  </p:childTnLst>
                                </p:cTn>
                              </p:par>
                            </p:childTnLst>
                          </p:cTn>
                        </p:par>
                        <p:par>
                          <p:cTn id="24" fill="hold">
                            <p:stCondLst>
                              <p:cond delay="12000"/>
                            </p:stCondLst>
                            <p:childTnLst>
                              <p:par>
                                <p:cTn id="25" presetID="2" presetClass="entr" presetSubtype="2" fill="hold" nodeType="afterEffect">
                                  <p:stCondLst>
                                    <p:cond delay="0"/>
                                  </p:stCondLst>
                                  <p:childTnLst>
                                    <p:set>
                                      <p:cBhvr>
                                        <p:cTn id="26" dur="1" fill="hold">
                                          <p:stCondLst>
                                            <p:cond delay="0"/>
                                          </p:stCondLst>
                                        </p:cTn>
                                        <p:tgtEl>
                                          <p:spTgt spid="11267">
                                            <p:txEl>
                                              <p:pRg st="9" end="9"/>
                                            </p:txEl>
                                          </p:spTgt>
                                        </p:tgtEl>
                                        <p:attrNameLst>
                                          <p:attrName>style.visibility</p:attrName>
                                        </p:attrNameLst>
                                      </p:cBhvr>
                                      <p:to>
                                        <p:strVal val="visible"/>
                                      </p:to>
                                    </p:set>
                                    <p:anim calcmode="lin" valueType="num">
                                      <p:cBhvr additive="base">
                                        <p:cTn id="27" dur="3000" fill="hold"/>
                                        <p:tgtEl>
                                          <p:spTgt spid="11267">
                                            <p:txEl>
                                              <p:pRg st="9" end="9"/>
                                            </p:txEl>
                                          </p:spTgt>
                                        </p:tgtEl>
                                        <p:attrNameLst>
                                          <p:attrName>ppt_x</p:attrName>
                                        </p:attrNameLst>
                                      </p:cBhvr>
                                      <p:tavLst>
                                        <p:tav tm="0">
                                          <p:val>
                                            <p:strVal val="1+#ppt_w/2"/>
                                          </p:val>
                                        </p:tav>
                                        <p:tav tm="100000">
                                          <p:val>
                                            <p:strVal val="#ppt_x"/>
                                          </p:val>
                                        </p:tav>
                                      </p:tavLst>
                                    </p:anim>
                                    <p:anim calcmode="lin" valueType="num">
                                      <p:cBhvr additive="base">
                                        <p:cTn id="28" dur="3000" fill="hold"/>
                                        <p:tgtEl>
                                          <p:spTgt spid="1126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Signs of Dating Violence</a:t>
            </a:r>
          </a:p>
        </p:txBody>
      </p:sp>
      <p:pic>
        <p:nvPicPr>
          <p:cNvPr id="5" name="Content Placeholder 4" descr="untitled.bmp"/>
          <p:cNvPicPr>
            <a:picLocks noGrp="1" noChangeAspect="1"/>
          </p:cNvPicPr>
          <p:nvPr>
            <p:ph idx="1"/>
          </p:nvPr>
        </p:nvPicPr>
        <p:blipFill>
          <a:blip r:embed="rId3" cstate="print"/>
          <a:stretch>
            <a:fillRect/>
          </a:stretch>
        </p:blipFill>
        <p:spPr>
          <a:xfrm>
            <a:off x="1066800" y="1447800"/>
            <a:ext cx="7696200" cy="4824203"/>
          </a:xfrm>
          <a:prstGeom prst="rect">
            <a:avLst/>
          </a:prstGeom>
          <a:ln>
            <a:noFill/>
          </a:ln>
          <a:effectLst>
            <a:softEdge rad="112500"/>
          </a:effectLst>
        </p:spPr>
      </p:pic>
      <p:sp>
        <p:nvSpPr>
          <p:cNvPr id="6" name="TextBox 5"/>
          <p:cNvSpPr txBox="1"/>
          <p:nvPr/>
        </p:nvSpPr>
        <p:spPr>
          <a:xfrm>
            <a:off x="1371600" y="5791200"/>
            <a:ext cx="3859912" cy="369332"/>
          </a:xfrm>
          <a:prstGeom prst="rect">
            <a:avLst/>
          </a:prstGeom>
          <a:noFill/>
        </p:spPr>
        <p:txBody>
          <a:bodyPr wrap="square" rtlCol="0">
            <a:spAutoFit/>
          </a:bodyPr>
          <a:lstStyle/>
          <a:p>
            <a:r>
              <a:rPr lang="en-US" dirty="0" smtClean="0">
                <a:hlinkClick r:id="rId4"/>
              </a:rPr>
              <a:t>http://www.wordle.net/</a:t>
            </a:r>
            <a:r>
              <a:rPr lang="en-US" dirty="0" smtClean="0"/>
              <a:t>.</a:t>
            </a:r>
            <a:endParaRPr lang="en-US" dirty="0"/>
          </a:p>
        </p:txBody>
      </p:sp>
      <p:sp>
        <p:nvSpPr>
          <p:cNvPr id="9" name="Footer Placeholder 8"/>
          <p:cNvSpPr>
            <a:spLocks noGrp="1"/>
          </p:cNvSpPr>
          <p:nvPr>
            <p:ph type="ftr" sz="quarter" idx="11"/>
          </p:nvPr>
        </p:nvSpPr>
        <p:spPr>
          <a:xfrm>
            <a:off x="3124200" y="6629400"/>
            <a:ext cx="46482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anim calcmode="lin" valueType="num">
                                      <p:cBhvr>
                                        <p:cTn id="9" dur="3000" fill="hold"/>
                                        <p:tgtEl>
                                          <p:spTgt spid="5"/>
                                        </p:tgtEl>
                                        <p:attrNameLst>
                                          <p:attrName>style.rotation</p:attrName>
                                        </p:attrNameLst>
                                      </p:cBhvr>
                                      <p:tavLst>
                                        <p:tav tm="0">
                                          <p:val>
                                            <p:fltVal val="360"/>
                                          </p:val>
                                        </p:tav>
                                        <p:tav tm="100000">
                                          <p:val>
                                            <p:fltVal val="0"/>
                                          </p:val>
                                        </p:tav>
                                      </p:tavLst>
                                    </p:anim>
                                    <p:animEffect transition="in" filter="fade">
                                      <p:cBhvr>
                                        <p:cTn id="10"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Get Out NOW</a:t>
            </a:r>
          </a:p>
        </p:txBody>
      </p:sp>
      <p:sp>
        <p:nvSpPr>
          <p:cNvPr id="13315" name="Rectangle 3"/>
          <p:cNvSpPr>
            <a:spLocks noGrp="1" noChangeArrowheads="1"/>
          </p:cNvSpPr>
          <p:nvPr>
            <p:ph type="body" sz="half" idx="1"/>
          </p:nvPr>
        </p:nvSpPr>
        <p:spPr>
          <a:xfrm>
            <a:off x="1447800" y="838200"/>
            <a:ext cx="4267200" cy="5638800"/>
          </a:xfrm>
        </p:spPr>
        <p:txBody>
          <a:bodyPr/>
          <a:lstStyle/>
          <a:p>
            <a:pPr eaLnBrk="1" hangingPunct="1"/>
            <a:endParaRPr lang="en-US" dirty="0" smtClean="0"/>
          </a:p>
          <a:p>
            <a:pPr eaLnBrk="1" hangingPunct="1"/>
            <a:endParaRPr lang="en-US" dirty="0" smtClean="0"/>
          </a:p>
          <a:p>
            <a:pPr eaLnBrk="1" hangingPunct="1"/>
            <a:r>
              <a:rPr lang="en-US" dirty="0" smtClean="0"/>
              <a:t>Earlier than later</a:t>
            </a:r>
          </a:p>
          <a:p>
            <a:pPr eaLnBrk="1" hangingPunct="1"/>
            <a:endParaRPr lang="en-US" dirty="0" smtClean="0"/>
          </a:p>
          <a:p>
            <a:pPr eaLnBrk="1" hangingPunct="1"/>
            <a:endParaRPr lang="en-US" dirty="0" smtClean="0"/>
          </a:p>
          <a:p>
            <a:pPr eaLnBrk="1" hangingPunct="1"/>
            <a:endParaRPr lang="en-US" dirty="0" smtClean="0"/>
          </a:p>
          <a:p>
            <a:pPr eaLnBrk="1" hangingPunct="1"/>
            <a:r>
              <a:rPr lang="en-US" dirty="0" smtClean="0"/>
              <a:t>Stay or be Alone</a:t>
            </a:r>
          </a:p>
          <a:p>
            <a:pPr eaLnBrk="1" hangingPunct="1"/>
            <a:endParaRPr lang="en-US" dirty="0" smtClean="0"/>
          </a:p>
        </p:txBody>
      </p:sp>
      <p:pic>
        <p:nvPicPr>
          <p:cNvPr id="13316" name="Picture 5" descr="abuse"/>
          <p:cNvPicPr>
            <a:picLocks noChangeAspect="1" noChangeArrowheads="1"/>
          </p:cNvPicPr>
          <p:nvPr/>
        </p:nvPicPr>
        <p:blipFill>
          <a:blip r:embed="rId3" cstate="print"/>
          <a:srcRect/>
          <a:stretch>
            <a:fillRect/>
          </a:stretch>
        </p:blipFill>
        <p:spPr bwMode="auto">
          <a:xfrm>
            <a:off x="5562600" y="228600"/>
            <a:ext cx="3184525" cy="6400800"/>
          </a:xfrm>
          <a:prstGeom prst="rect">
            <a:avLst/>
          </a:prstGeom>
          <a:noFill/>
          <a:ln w="9525">
            <a:noFill/>
            <a:miter lim="800000"/>
            <a:headEnd/>
            <a:tailEnd/>
          </a:ln>
        </p:spPr>
      </p:pic>
      <p:sp>
        <p:nvSpPr>
          <p:cNvPr id="7" name="Footer Placeholder 6"/>
          <p:cNvSpPr>
            <a:spLocks noGrp="1"/>
          </p:cNvSpPr>
          <p:nvPr>
            <p:ph type="ftr" sz="quarter" idx="11"/>
          </p:nvPr>
        </p:nvSpPr>
        <p:spPr>
          <a:xfrm>
            <a:off x="3124200" y="6629400"/>
            <a:ext cx="4495800" cy="4572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p:cTn id="7" dur="5000" fill="hold"/>
                                        <p:tgtEl>
                                          <p:spTgt spid="13316"/>
                                        </p:tgtEl>
                                        <p:attrNameLst>
                                          <p:attrName>ppt_x</p:attrName>
                                        </p:attrNameLst>
                                      </p:cBhvr>
                                      <p:tavLst>
                                        <p:tav tm="0">
                                          <p:val>
                                            <p:strVal val="#ppt_x-.2"/>
                                          </p:val>
                                        </p:tav>
                                        <p:tav tm="100000">
                                          <p:val>
                                            <p:strVal val="#ppt_x"/>
                                          </p:val>
                                        </p:tav>
                                      </p:tavLst>
                                    </p:anim>
                                    <p:anim calcmode="lin" valueType="num">
                                      <p:cBhvr>
                                        <p:cTn id="8" dur="5000" fill="hold"/>
                                        <p:tgtEl>
                                          <p:spTgt spid="13316"/>
                                        </p:tgtEl>
                                        <p:attrNameLst>
                                          <p:attrName>ppt_y</p:attrName>
                                        </p:attrNameLst>
                                      </p:cBhvr>
                                      <p:tavLst>
                                        <p:tav tm="0">
                                          <p:val>
                                            <p:strVal val="#ppt_y"/>
                                          </p:val>
                                        </p:tav>
                                        <p:tav tm="100000">
                                          <p:val>
                                            <p:strVal val="#ppt_y"/>
                                          </p:val>
                                        </p:tav>
                                      </p:tavLst>
                                    </p:anim>
                                    <p:animEffect transition="in" filter="wipe(right)" prLst="gradientSize: 0.1">
                                      <p:cBhvr>
                                        <p:cTn id="9" dur="50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Date Rape</a:t>
            </a:r>
          </a:p>
        </p:txBody>
      </p:sp>
      <p:sp>
        <p:nvSpPr>
          <p:cNvPr id="14339" name="Rectangle 3"/>
          <p:cNvSpPr>
            <a:spLocks noGrp="1" noChangeArrowheads="1"/>
          </p:cNvSpPr>
          <p:nvPr>
            <p:ph type="body" idx="1"/>
          </p:nvPr>
        </p:nvSpPr>
        <p:spPr/>
        <p:txBody>
          <a:bodyPr/>
          <a:lstStyle/>
          <a:p>
            <a:pPr eaLnBrk="1" hangingPunct="1">
              <a:lnSpc>
                <a:spcPct val="80000"/>
              </a:lnSpc>
            </a:pPr>
            <a:r>
              <a:rPr lang="en-US" sz="2800" dirty="0" smtClean="0"/>
              <a:t>Without mutual consent</a:t>
            </a:r>
          </a:p>
          <a:p>
            <a:pPr eaLnBrk="1" hangingPunct="1">
              <a:lnSpc>
                <a:spcPct val="80000"/>
              </a:lnSpc>
            </a:pPr>
            <a:endParaRPr lang="en-US" sz="2800" dirty="0" smtClean="0"/>
          </a:p>
          <a:p>
            <a:pPr eaLnBrk="1" hangingPunct="1">
              <a:lnSpc>
                <a:spcPct val="80000"/>
              </a:lnSpc>
            </a:pPr>
            <a:r>
              <a:rPr lang="en-US" sz="2800" dirty="0" smtClean="0"/>
              <a:t>Alcohol or Date-Rape Drugs</a:t>
            </a:r>
          </a:p>
          <a:p>
            <a:pPr eaLnBrk="1" hangingPunct="1">
              <a:lnSpc>
                <a:spcPct val="80000"/>
              </a:lnSpc>
            </a:pPr>
            <a:endParaRPr lang="en-US" sz="2800" dirty="0" smtClean="0"/>
          </a:p>
          <a:p>
            <a:pPr eaLnBrk="1" hangingPunct="1">
              <a:lnSpc>
                <a:spcPct val="80000"/>
              </a:lnSpc>
            </a:pPr>
            <a:r>
              <a:rPr lang="en-US" sz="2800" dirty="0" smtClean="0"/>
              <a:t>Blackouts, disorientation, memory loss</a:t>
            </a:r>
          </a:p>
          <a:p>
            <a:pPr eaLnBrk="1" hangingPunct="1">
              <a:lnSpc>
                <a:spcPct val="80000"/>
              </a:lnSpc>
            </a:pPr>
            <a:endParaRPr lang="en-US" sz="2800" dirty="0" smtClean="0"/>
          </a:p>
          <a:p>
            <a:pPr eaLnBrk="1" hangingPunct="1">
              <a:lnSpc>
                <a:spcPct val="80000"/>
              </a:lnSpc>
              <a:buNone/>
            </a:pPr>
            <a:endParaRPr lang="en-US" sz="2800" dirty="0" smtClean="0"/>
          </a:p>
          <a:p>
            <a:pPr eaLnBrk="1" hangingPunct="1">
              <a:lnSpc>
                <a:spcPct val="80000"/>
              </a:lnSpc>
            </a:pPr>
            <a:endParaRPr lang="en-US" sz="2800" dirty="0" smtClean="0"/>
          </a:p>
          <a:p>
            <a:pPr eaLnBrk="1" hangingPunct="1">
              <a:lnSpc>
                <a:spcPct val="80000"/>
              </a:lnSpc>
            </a:pPr>
            <a:endParaRPr lang="en-US" sz="2800" dirty="0" smtClean="0"/>
          </a:p>
        </p:txBody>
      </p:sp>
      <p:sp>
        <p:nvSpPr>
          <p:cNvPr id="6" name="Footer Placeholder 5"/>
          <p:cNvSpPr>
            <a:spLocks noGrp="1"/>
          </p:cNvSpPr>
          <p:nvPr>
            <p:ph type="ftr" sz="quarter" idx="11"/>
          </p:nvPr>
        </p:nvSpPr>
        <p:spPr>
          <a:xfrm>
            <a:off x="3124200" y="6629400"/>
            <a:ext cx="4267200" cy="533400"/>
          </a:xfrm>
        </p:spPr>
        <p:txBody>
          <a:bodyPr/>
          <a:lstStyle/>
          <a:p>
            <a:pPr>
              <a:defRPr/>
            </a:pPr>
            <a:r>
              <a:rPr lang="en-US" dirty="0" smtClean="0"/>
              <a:t>Relationship Violence - 2005 MB Education Citizenship &amp; Youth</a:t>
            </a:r>
            <a:endParaRPr lang="en-US" dirty="0"/>
          </a:p>
        </p:txBody>
      </p:sp>
      <p:pic>
        <p:nvPicPr>
          <p:cNvPr id="14341" name="Picture 5" descr="Go to fullsize image">
            <a:hlinkClick r:id="rId3"/>
          </p:cNvPr>
          <p:cNvPicPr>
            <a:picLocks noChangeAspect="1" noChangeArrowheads="1"/>
          </p:cNvPicPr>
          <p:nvPr/>
        </p:nvPicPr>
        <p:blipFill>
          <a:blip r:embed="rId4" cstate="print"/>
          <a:srcRect/>
          <a:stretch>
            <a:fillRect/>
          </a:stretch>
        </p:blipFill>
        <p:spPr bwMode="auto">
          <a:xfrm>
            <a:off x="3124200" y="3886200"/>
            <a:ext cx="2690519" cy="1676400"/>
          </a:xfrm>
          <a:prstGeom prst="rect">
            <a:avLst/>
          </a:prstGeom>
          <a:noFill/>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fade">
                                      <p:cBhvr>
                                        <p:cTn id="7" dur="770" decel="100000"/>
                                        <p:tgtEl>
                                          <p:spTgt spid="14341"/>
                                        </p:tgtEl>
                                      </p:cBhvr>
                                    </p:animEffect>
                                    <p:animScale>
                                      <p:cBhvr>
                                        <p:cTn id="8" dur="770" decel="100000"/>
                                        <p:tgtEl>
                                          <p:spTgt spid="14341"/>
                                        </p:tgtEl>
                                      </p:cBhvr>
                                      <p:from x="10000" y="10000"/>
                                      <p:to x="200000" y="450000"/>
                                    </p:animScale>
                                    <p:animScale>
                                      <p:cBhvr>
                                        <p:cTn id="9" dur="1230" accel="100000" fill="hold">
                                          <p:stCondLst>
                                            <p:cond delay="770"/>
                                          </p:stCondLst>
                                        </p:cTn>
                                        <p:tgtEl>
                                          <p:spTgt spid="14341"/>
                                        </p:tgtEl>
                                      </p:cBhvr>
                                      <p:from x="200000" y="450000"/>
                                      <p:to x="100000" y="100000"/>
                                    </p:animScale>
                                    <p:set>
                                      <p:cBhvr>
                                        <p:cTn id="10" dur="770" fill="hold"/>
                                        <p:tgtEl>
                                          <p:spTgt spid="14341"/>
                                        </p:tgtEl>
                                        <p:attrNameLst>
                                          <p:attrName>ppt_x</p:attrName>
                                        </p:attrNameLst>
                                      </p:cBhvr>
                                      <p:to>
                                        <p:strVal val="(0.5)"/>
                                      </p:to>
                                    </p:set>
                                    <p:anim from="(0.5)" to="(#ppt_x)" calcmode="lin" valueType="num">
                                      <p:cBhvr>
                                        <p:cTn id="11" dur="1230" accel="100000" fill="hold">
                                          <p:stCondLst>
                                            <p:cond delay="770"/>
                                          </p:stCondLst>
                                        </p:cTn>
                                        <p:tgtEl>
                                          <p:spTgt spid="14341"/>
                                        </p:tgtEl>
                                        <p:attrNameLst>
                                          <p:attrName>ppt_x</p:attrName>
                                        </p:attrNameLst>
                                      </p:cBhvr>
                                    </p:anim>
                                    <p:set>
                                      <p:cBhvr>
                                        <p:cTn id="12" dur="770" fill="hold"/>
                                        <p:tgtEl>
                                          <p:spTgt spid="14341"/>
                                        </p:tgtEl>
                                        <p:attrNameLst>
                                          <p:attrName>ppt_y</p:attrName>
                                        </p:attrNameLst>
                                      </p:cBhvr>
                                      <p:to>
                                        <p:strVal val="(#ppt_y+0.4)"/>
                                      </p:to>
                                    </p:set>
                                    <p:anim from="(#ppt_y+0.4)" to="(#ppt_y)" calcmode="lin" valueType="num">
                                      <p:cBhvr>
                                        <p:cTn id="13" dur="1230" accel="100000" fill="hold">
                                          <p:stCondLst>
                                            <p:cond delay="770"/>
                                          </p:stCondLst>
                                        </p:cTn>
                                        <p:tgtEl>
                                          <p:spTgt spid="14341"/>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Spousal Violence</a:t>
            </a:r>
          </a:p>
        </p:txBody>
      </p:sp>
      <p:sp>
        <p:nvSpPr>
          <p:cNvPr id="15363" name="Rectangle 3"/>
          <p:cNvSpPr>
            <a:spLocks noGrp="1" noChangeArrowheads="1"/>
          </p:cNvSpPr>
          <p:nvPr>
            <p:ph type="body" idx="1"/>
          </p:nvPr>
        </p:nvSpPr>
        <p:spPr/>
        <p:txBody>
          <a:bodyPr/>
          <a:lstStyle/>
          <a:p>
            <a:pPr eaLnBrk="1" hangingPunct="1">
              <a:lnSpc>
                <a:spcPct val="90000"/>
              </a:lnSpc>
            </a:pPr>
            <a:endParaRPr lang="en-US" dirty="0" smtClean="0"/>
          </a:p>
          <a:p>
            <a:pPr eaLnBrk="1" hangingPunct="1">
              <a:lnSpc>
                <a:spcPct val="90000"/>
              </a:lnSpc>
            </a:pPr>
            <a:r>
              <a:rPr lang="en-US" dirty="0" smtClean="0"/>
              <a:t>Private family matter</a:t>
            </a:r>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r>
              <a:rPr lang="en-US" dirty="0" smtClean="0"/>
              <a:t>Hidden crime</a:t>
            </a:r>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r>
              <a:rPr lang="en-US" dirty="0" smtClean="0"/>
              <a:t>Some improvements</a:t>
            </a:r>
          </a:p>
        </p:txBody>
      </p:sp>
      <p:pic>
        <p:nvPicPr>
          <p:cNvPr id="4" name="Picture 5" descr="C:\Documents and Settings\Admin\Local Settings\Temporary Internet Files\Content.IE5\KN9CPK2N\MC900432693[1].png">
            <a:hlinkClick r:id="rId3" action="ppaction://hlinksldjump"/>
          </p:cNvPr>
          <p:cNvPicPr>
            <a:picLocks noChangeAspect="1" noChangeArrowheads="1"/>
          </p:cNvPicPr>
          <p:nvPr/>
        </p:nvPicPr>
        <p:blipFill>
          <a:blip r:embed="rId4" cstate="print"/>
          <a:srcRect/>
          <a:stretch>
            <a:fillRect/>
          </a:stretch>
        </p:blipFill>
        <p:spPr bwMode="auto">
          <a:xfrm>
            <a:off x="0" y="6172200"/>
            <a:ext cx="685800" cy="685800"/>
          </a:xfrm>
          <a:prstGeom prst="rect">
            <a:avLst/>
          </a:prstGeom>
          <a:noFill/>
        </p:spPr>
      </p:pic>
      <p:sp>
        <p:nvSpPr>
          <p:cNvPr id="7" name="Footer Placeholder 6"/>
          <p:cNvSpPr>
            <a:spLocks noGrp="1"/>
          </p:cNvSpPr>
          <p:nvPr>
            <p:ph type="ftr" sz="quarter" idx="11"/>
          </p:nvPr>
        </p:nvSpPr>
        <p:spPr>
          <a:xfrm>
            <a:off x="3124200" y="6629400"/>
            <a:ext cx="4724400" cy="609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style>
          <a:lnRef idx="2">
            <a:schemeClr val="accent6">
              <a:shade val="50000"/>
            </a:schemeClr>
          </a:lnRef>
          <a:fillRef idx="1">
            <a:schemeClr val="accent6"/>
          </a:fillRef>
          <a:effectRef idx="0">
            <a:schemeClr val="accent6"/>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r>
              <a:rPr lang="en-US" sz="4000" dirty="0" smtClean="0">
                <a:ln w="50800"/>
                <a:solidFill>
                  <a:schemeClr val="bg1">
                    <a:shade val="50000"/>
                  </a:schemeClr>
                </a:solidFill>
              </a:rPr>
              <a:t>Repeat incidents of spousal abuse rarely reported: </a:t>
            </a:r>
            <a:r>
              <a:rPr lang="en-US" sz="4000" dirty="0" err="1" smtClean="0">
                <a:ln w="50800"/>
                <a:solidFill>
                  <a:schemeClr val="bg1">
                    <a:shade val="50000"/>
                  </a:schemeClr>
                </a:solidFill>
              </a:rPr>
              <a:t>StatsCan</a:t>
            </a:r>
            <a:endParaRPr lang="en-US" sz="4000" dirty="0">
              <a:ln w="50800"/>
              <a:solidFill>
                <a:schemeClr val="bg1">
                  <a:shade val="50000"/>
                </a:schemeClr>
              </a:solidFill>
            </a:endParaRPr>
          </a:p>
        </p:txBody>
      </p:sp>
      <p:pic>
        <p:nvPicPr>
          <p:cNvPr id="16389" name="Picture 5" descr="Go to fullsize image">
            <a:hlinkClick r:id="rId3"/>
          </p:cNvPr>
          <p:cNvPicPr>
            <a:picLocks noChangeAspect="1" noChangeArrowheads="1"/>
          </p:cNvPicPr>
          <p:nvPr/>
        </p:nvPicPr>
        <p:blipFill>
          <a:blip r:embed="rId4" cstate="print"/>
          <a:srcRect/>
          <a:stretch>
            <a:fillRect/>
          </a:stretch>
        </p:blipFill>
        <p:spPr bwMode="auto">
          <a:xfrm>
            <a:off x="3733800" y="4953000"/>
            <a:ext cx="1381125" cy="981076"/>
          </a:xfrm>
          <a:prstGeom prst="rect">
            <a:avLst/>
          </a:prstGeom>
          <a:ln/>
        </p:spPr>
        <p:style>
          <a:lnRef idx="0">
            <a:schemeClr val="accent4"/>
          </a:lnRef>
          <a:fillRef idx="3">
            <a:schemeClr val="accent4"/>
          </a:fillRef>
          <a:effectRef idx="3">
            <a:schemeClr val="accent4"/>
          </a:effectRef>
          <a:fontRef idx="minor">
            <a:schemeClr val="lt1"/>
          </a:fontRef>
        </p:style>
      </p:pic>
      <p:sp>
        <p:nvSpPr>
          <p:cNvPr id="10" name="Footer Placeholder 9"/>
          <p:cNvSpPr>
            <a:spLocks noGrp="1"/>
          </p:cNvSpPr>
          <p:nvPr>
            <p:ph type="ftr" sz="quarter" idx="11"/>
          </p:nvPr>
        </p:nvSpPr>
        <p:spPr>
          <a:xfrm>
            <a:off x="3124200" y="6629400"/>
            <a:ext cx="4191000" cy="228600"/>
          </a:xfrm>
        </p:spPr>
        <p:txBody>
          <a:bodyPr/>
          <a:lstStyle/>
          <a:p>
            <a:pPr>
              <a:defRPr/>
            </a:pPr>
            <a:r>
              <a:rPr lang="en-US" dirty="0" smtClean="0"/>
              <a:t>Relationship Violence - 2005 MB Education Citizenship &amp; Youth</a:t>
            </a:r>
            <a:endParaRPr lang="en-US" dirty="0"/>
          </a:p>
        </p:txBody>
      </p:sp>
      <p:sp>
        <p:nvSpPr>
          <p:cNvPr id="11" name="TextBox 10"/>
          <p:cNvSpPr txBox="1"/>
          <p:nvPr/>
        </p:nvSpPr>
        <p:spPr>
          <a:xfrm>
            <a:off x="3581400" y="6096000"/>
            <a:ext cx="1823986" cy="307777"/>
          </a:xfrm>
          <a:prstGeom prst="rect">
            <a:avLst/>
          </a:prstGeom>
          <a:noFill/>
        </p:spPr>
        <p:txBody>
          <a:bodyPr wrap="square" rtlCol="0">
            <a:spAutoFit/>
          </a:bodyPr>
          <a:lstStyle/>
          <a:p>
            <a:r>
              <a:rPr lang="en-US" sz="1400" dirty="0" smtClean="0">
                <a:hlinkClick r:id="rId5"/>
              </a:rPr>
              <a:t>http://www.cbc.ca</a:t>
            </a:r>
            <a:endParaRPr lang="en-US" sz="1400" dirty="0" smtClean="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withEffect">
                                  <p:stCondLst>
                                    <p:cond delay="0"/>
                                  </p:stCondLst>
                                  <p:iterate type="lt">
                                    <p:tmPct val="10000"/>
                                  </p:iterate>
                                  <p:childTnLst>
                                    <p:animScale>
                                      <p:cBhvr>
                                        <p:cTn id="6" dur="1500" autoRev="1" fill="hold">
                                          <p:stCondLst>
                                            <p:cond delay="0"/>
                                          </p:stCondLst>
                                        </p:cTn>
                                        <p:tgtEl>
                                          <p:spTgt spid="5">
                                            <p:bg/>
                                          </p:spTgt>
                                        </p:tgtEl>
                                      </p:cBhvr>
                                      <p:to x="80000" y="100000"/>
                                    </p:animScale>
                                    <p:anim by="(#ppt_w*0.10)" calcmode="lin" valueType="num">
                                      <p:cBhvr>
                                        <p:cTn id="7" dur="1500" autoRev="1" fill="hold">
                                          <p:stCondLst>
                                            <p:cond delay="0"/>
                                          </p:stCondLst>
                                        </p:cTn>
                                        <p:tgtEl>
                                          <p:spTgt spid="5">
                                            <p:bg/>
                                          </p:spTgt>
                                        </p:tgtEl>
                                        <p:attrNameLst>
                                          <p:attrName>ppt_x</p:attrName>
                                        </p:attrNameLst>
                                      </p:cBhvr>
                                    </p:anim>
                                    <p:anim by="(-#ppt_w*0.10)" calcmode="lin" valueType="num">
                                      <p:cBhvr>
                                        <p:cTn id="8" dur="1500" autoRev="1" fill="hold">
                                          <p:stCondLst>
                                            <p:cond delay="0"/>
                                          </p:stCondLst>
                                        </p:cTn>
                                        <p:tgtEl>
                                          <p:spTgt spid="5">
                                            <p:bg/>
                                          </p:spTgt>
                                        </p:tgtEl>
                                        <p:attrNameLst>
                                          <p:attrName>ppt_y</p:attrName>
                                        </p:attrNameLst>
                                      </p:cBhvr>
                                    </p:anim>
                                    <p:animRot by="-480000">
                                      <p:cBhvr>
                                        <p:cTn id="9" dur="1500" autoRev="1" fill="hold">
                                          <p:stCondLst>
                                            <p:cond delay="0"/>
                                          </p:stCondLst>
                                        </p:cTn>
                                        <p:tgtEl>
                                          <p:spTgt spid="5">
                                            <p:bg/>
                                          </p:spTgt>
                                        </p:tgtEl>
                                        <p:attrNameLst>
                                          <p:attrName>r</p:attrName>
                                        </p:attrNameLst>
                                      </p:cBhvr>
                                    </p:animRot>
                                  </p:childTnLst>
                                </p:cTn>
                              </p:par>
                              <p:par>
                                <p:cTn id="10" presetID="36" presetClass="emph" presetSubtype="0" fill="hold" grpId="0" nodeType="withEffect">
                                  <p:stCondLst>
                                    <p:cond delay="0"/>
                                  </p:stCondLst>
                                  <p:iterate type="lt">
                                    <p:tmPct val="10000"/>
                                  </p:iterate>
                                  <p:childTnLst>
                                    <p:animScale>
                                      <p:cBhvr>
                                        <p:cTn id="11" dur="1500" autoRev="1" fill="hold">
                                          <p:stCondLst>
                                            <p:cond delay="0"/>
                                          </p:stCondLst>
                                        </p:cTn>
                                        <p:tgtEl>
                                          <p:spTgt spid="5">
                                            <p:txEl>
                                              <p:pRg st="0" end="0"/>
                                            </p:txEl>
                                          </p:spTgt>
                                        </p:tgtEl>
                                      </p:cBhvr>
                                      <p:to x="80000" y="100000"/>
                                    </p:animScale>
                                    <p:anim by="(#ppt_w*0.10)" calcmode="lin" valueType="num">
                                      <p:cBhvr>
                                        <p:cTn id="12" dur="1500" autoRev="1" fill="hold">
                                          <p:stCondLst>
                                            <p:cond delay="0"/>
                                          </p:stCondLst>
                                        </p:cTn>
                                        <p:tgtEl>
                                          <p:spTgt spid="5">
                                            <p:txEl>
                                              <p:pRg st="0" end="0"/>
                                            </p:txEl>
                                          </p:spTgt>
                                        </p:tgtEl>
                                        <p:attrNameLst>
                                          <p:attrName>ppt_x</p:attrName>
                                        </p:attrNameLst>
                                      </p:cBhvr>
                                    </p:anim>
                                    <p:anim by="(-#ppt_w*0.10)" calcmode="lin" valueType="num">
                                      <p:cBhvr>
                                        <p:cTn id="13" dur="1500" autoRev="1" fill="hold">
                                          <p:stCondLst>
                                            <p:cond delay="0"/>
                                          </p:stCondLst>
                                        </p:cTn>
                                        <p:tgtEl>
                                          <p:spTgt spid="5">
                                            <p:txEl>
                                              <p:pRg st="0" end="0"/>
                                            </p:txEl>
                                          </p:spTgt>
                                        </p:tgtEl>
                                        <p:attrNameLst>
                                          <p:attrName>ppt_y</p:attrName>
                                        </p:attrNameLst>
                                      </p:cBhvr>
                                    </p:anim>
                                    <p:animRot by="-480000">
                                      <p:cBhvr>
                                        <p:cTn id="14" dur="1500" autoRev="1" fill="hold">
                                          <p:stCondLst>
                                            <p:cond delay="0"/>
                                          </p:stCondLst>
                                        </p:cTn>
                                        <p:tgtEl>
                                          <p:spTgt spid="5">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447800" y="228600"/>
            <a:ext cx="7696200" cy="685800"/>
          </a:xfrm>
        </p:spPr>
        <p:txBody>
          <a:bodyPr/>
          <a:lstStyle/>
          <a:p>
            <a:pPr eaLnBrk="1" hangingPunct="1"/>
            <a:r>
              <a:rPr lang="en-US" sz="3200" smtClean="0"/>
              <a:t>Factors the Contribute to </a:t>
            </a:r>
            <a:br>
              <a:rPr lang="en-US" sz="3200" smtClean="0"/>
            </a:br>
            <a:r>
              <a:rPr lang="en-US" sz="3200" smtClean="0"/>
              <a:t>Spousal Abuse</a:t>
            </a:r>
          </a:p>
        </p:txBody>
      </p:sp>
      <p:sp>
        <p:nvSpPr>
          <p:cNvPr id="17411" name="Rectangle 3"/>
          <p:cNvSpPr>
            <a:spLocks noGrp="1" noChangeArrowheads="1"/>
          </p:cNvSpPr>
          <p:nvPr>
            <p:ph type="body" sz="half" idx="1"/>
          </p:nvPr>
        </p:nvSpPr>
        <p:spPr>
          <a:xfrm>
            <a:off x="1371600" y="1219200"/>
            <a:ext cx="3771900" cy="5638800"/>
          </a:xfrm>
        </p:spPr>
        <p:txBody>
          <a:bodyPr/>
          <a:lstStyle/>
          <a:p>
            <a:pPr eaLnBrk="1" hangingPunct="1"/>
            <a:r>
              <a:rPr lang="en-US" dirty="0" smtClean="0"/>
              <a:t>Poverty</a:t>
            </a:r>
          </a:p>
          <a:p>
            <a:pPr eaLnBrk="1" hangingPunct="1"/>
            <a:r>
              <a:rPr lang="en-US" dirty="0" smtClean="0"/>
              <a:t>Inadequate housing</a:t>
            </a:r>
          </a:p>
          <a:p>
            <a:pPr eaLnBrk="1" hangingPunct="1"/>
            <a:r>
              <a:rPr lang="en-US" dirty="0" smtClean="0"/>
              <a:t>Unemployment</a:t>
            </a:r>
          </a:p>
          <a:p>
            <a:pPr eaLnBrk="1" hangingPunct="1"/>
            <a:r>
              <a:rPr lang="en-US" dirty="0" smtClean="0"/>
              <a:t>Acceptance of violence</a:t>
            </a:r>
          </a:p>
          <a:p>
            <a:pPr eaLnBrk="1" hangingPunct="1"/>
            <a:r>
              <a:rPr lang="en-US" dirty="0" smtClean="0"/>
              <a:t>Stress</a:t>
            </a:r>
          </a:p>
          <a:p>
            <a:pPr eaLnBrk="1" hangingPunct="1"/>
            <a:r>
              <a:rPr lang="en-US" dirty="0" smtClean="0"/>
              <a:t>Verbal aggression</a:t>
            </a:r>
          </a:p>
          <a:p>
            <a:pPr eaLnBrk="1" hangingPunct="1"/>
            <a:r>
              <a:rPr lang="en-US" dirty="0" smtClean="0"/>
              <a:t>Misguided way of resolving conflicts</a:t>
            </a:r>
          </a:p>
          <a:p>
            <a:pPr eaLnBrk="1" hangingPunct="1"/>
            <a:r>
              <a:rPr lang="en-US" dirty="0" smtClean="0"/>
              <a:t>Depression</a:t>
            </a:r>
          </a:p>
          <a:p>
            <a:pPr eaLnBrk="1" hangingPunct="1"/>
            <a:endParaRPr lang="en-US" dirty="0" smtClean="0"/>
          </a:p>
        </p:txBody>
      </p:sp>
      <p:pic>
        <p:nvPicPr>
          <p:cNvPr id="17412" name="Picture 6" descr="pi_2005_11_28-10_18_16_1"/>
          <p:cNvPicPr>
            <a:picLocks noChangeAspect="1" noChangeArrowheads="1"/>
          </p:cNvPicPr>
          <p:nvPr/>
        </p:nvPicPr>
        <p:blipFill>
          <a:blip r:embed="rId3" cstate="print"/>
          <a:srcRect/>
          <a:stretch>
            <a:fillRect/>
          </a:stretch>
        </p:blipFill>
        <p:spPr bwMode="auto">
          <a:xfrm>
            <a:off x="5410200" y="990600"/>
            <a:ext cx="3702050" cy="5257800"/>
          </a:xfrm>
          <a:prstGeom prst="rect">
            <a:avLst/>
          </a:prstGeom>
          <a:noFill/>
          <a:ln w="9525">
            <a:noFill/>
            <a:miter lim="800000"/>
            <a:headEnd/>
            <a:tailEnd/>
          </a:ln>
        </p:spPr>
      </p:pic>
      <p:sp>
        <p:nvSpPr>
          <p:cNvPr id="7" name="Footer Placeholder 6"/>
          <p:cNvSpPr>
            <a:spLocks noGrp="1"/>
          </p:cNvSpPr>
          <p:nvPr>
            <p:ph type="ftr" sz="quarter" idx="11"/>
          </p:nvPr>
        </p:nvSpPr>
        <p:spPr>
          <a:xfrm>
            <a:off x="3124200" y="6629400"/>
            <a:ext cx="4495800" cy="7620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3000" fill="hold"/>
                                        <p:tgtEl>
                                          <p:spTgt spid="1741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Prevention Strategies</a:t>
            </a:r>
          </a:p>
        </p:txBody>
      </p:sp>
      <p:sp>
        <p:nvSpPr>
          <p:cNvPr id="18435" name="Rectangle 3"/>
          <p:cNvSpPr>
            <a:spLocks noGrp="1" noChangeArrowheads="1"/>
          </p:cNvSpPr>
          <p:nvPr>
            <p:ph type="body" sz="half" idx="1"/>
          </p:nvPr>
        </p:nvSpPr>
        <p:spPr>
          <a:xfrm>
            <a:off x="533400" y="838200"/>
            <a:ext cx="4686300" cy="5638800"/>
          </a:xfrm>
        </p:spPr>
        <p:txBody>
          <a:bodyPr/>
          <a:lstStyle/>
          <a:p>
            <a:pPr eaLnBrk="1" hangingPunct="1"/>
            <a:r>
              <a:rPr lang="en-US" dirty="0" smtClean="0"/>
              <a:t>Primary Prevention Programs</a:t>
            </a:r>
          </a:p>
          <a:p>
            <a:pPr eaLnBrk="1" hangingPunct="1"/>
            <a:endParaRPr lang="en-US" dirty="0" smtClean="0"/>
          </a:p>
          <a:p>
            <a:pPr eaLnBrk="1" hangingPunct="1"/>
            <a:r>
              <a:rPr lang="en-US" dirty="0" smtClean="0"/>
              <a:t>Secondary Prevention Programs</a:t>
            </a:r>
          </a:p>
          <a:p>
            <a:pPr eaLnBrk="1" hangingPunct="1"/>
            <a:endParaRPr lang="en-US" dirty="0" smtClean="0"/>
          </a:p>
          <a:p>
            <a:pPr eaLnBrk="1" hangingPunct="1"/>
            <a:r>
              <a:rPr lang="en-US" dirty="0" smtClean="0"/>
              <a:t>Tertiary Prevention Programs</a:t>
            </a:r>
          </a:p>
          <a:p>
            <a:pPr lvl="1" eaLnBrk="1" hangingPunct="1">
              <a:buFontTx/>
              <a:buNone/>
            </a:pPr>
            <a:endParaRPr lang="en-US" dirty="0" smtClean="0"/>
          </a:p>
          <a:p>
            <a:pPr algn="ctr" eaLnBrk="1" hangingPunct="1">
              <a:buFontTx/>
              <a:buNone/>
            </a:pPr>
            <a:r>
              <a:rPr lang="en-US" sz="2000" dirty="0" smtClean="0">
                <a:hlinkClick r:id="rId3"/>
              </a:rPr>
              <a:t>www.canada.justice.gc.ca</a:t>
            </a:r>
            <a:endParaRPr lang="en-US" sz="2000" dirty="0" smtClean="0"/>
          </a:p>
          <a:p>
            <a:pPr eaLnBrk="1" hangingPunct="1"/>
            <a:endParaRPr lang="en-US" sz="2000" dirty="0" smtClean="0"/>
          </a:p>
        </p:txBody>
      </p:sp>
      <p:pic>
        <p:nvPicPr>
          <p:cNvPr id="18436" name="Picture 5" descr="violencepostcard"/>
          <p:cNvPicPr>
            <a:picLocks noChangeAspect="1" noChangeArrowheads="1"/>
          </p:cNvPicPr>
          <p:nvPr/>
        </p:nvPicPr>
        <p:blipFill>
          <a:blip r:embed="rId4" cstate="print"/>
          <a:srcRect/>
          <a:stretch>
            <a:fillRect/>
          </a:stretch>
        </p:blipFill>
        <p:spPr bwMode="auto">
          <a:xfrm>
            <a:off x="4876800" y="990600"/>
            <a:ext cx="3975100" cy="5181600"/>
          </a:xfrm>
          <a:prstGeom prst="rect">
            <a:avLst/>
          </a:prstGeom>
          <a:noFill/>
          <a:ln w="9525">
            <a:noFill/>
            <a:miter lim="800000"/>
            <a:headEnd/>
            <a:tailEnd/>
          </a:ln>
        </p:spPr>
      </p:pic>
      <p:sp>
        <p:nvSpPr>
          <p:cNvPr id="7" name="Footer Placeholder 6"/>
          <p:cNvSpPr>
            <a:spLocks noGrp="1"/>
          </p:cNvSpPr>
          <p:nvPr>
            <p:ph type="ftr" sz="quarter" idx="11"/>
          </p:nvPr>
        </p:nvSpPr>
        <p:spPr>
          <a:xfrm>
            <a:off x="3124200" y="6629400"/>
            <a:ext cx="4572000" cy="4572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mph" presetSubtype="0" fill="hold" nodeType="withEffect">
                                  <p:stCondLst>
                                    <p:cond delay="0"/>
                                  </p:stCondLst>
                                  <p:childTnLst>
                                    <p:animClr clrSpc="rgb">
                                      <p:cBhvr override="childStyle">
                                        <p:cTn id="6" dur="1900" fill="hold">
                                          <p:stCondLst>
                                            <p:cond delay="100"/>
                                          </p:stCondLst>
                                        </p:cTn>
                                        <p:tgtEl>
                                          <p:spTgt spid="18436"/>
                                        </p:tgtEl>
                                        <p:attrNameLst>
                                          <p:attrName>style.color</p:attrName>
                                        </p:attrNameLst>
                                      </p:cBhvr>
                                      <p:to>
                                        <a:schemeClr val="accent2"/>
                                      </p:to>
                                    </p:animClr>
                                    <p:animClr clrSpc="rgb">
                                      <p:cBhvr>
                                        <p:cTn id="7" dur="1900" fill="hold">
                                          <p:stCondLst>
                                            <p:cond delay="100"/>
                                          </p:stCondLst>
                                        </p:cTn>
                                        <p:tgtEl>
                                          <p:spTgt spid="18436"/>
                                        </p:tgtEl>
                                        <p:attrNameLst>
                                          <p:attrName>fillColor</p:attrName>
                                        </p:attrNameLst>
                                      </p:cBhvr>
                                      <p:to>
                                        <a:schemeClr val="accent2"/>
                                      </p:to>
                                    </p:animClr>
                                    <p:set>
                                      <p:cBhvr>
                                        <p:cTn id="8" dur="1900" fill="hold">
                                          <p:stCondLst>
                                            <p:cond delay="100"/>
                                          </p:stCondLst>
                                        </p:cTn>
                                        <p:tgtEl>
                                          <p:spTgt spid="18436"/>
                                        </p:tgtEl>
                                        <p:attrNameLst>
                                          <p:attrName>fill.type</p:attrName>
                                        </p:attrNameLst>
                                      </p:cBhvr>
                                      <p:to>
                                        <p:strVal val="solid"/>
                                      </p:to>
                                    </p:set>
                                    <p:set>
                                      <p:cBhvr>
                                        <p:cTn id="9" dur="1900" fill="hold">
                                          <p:stCondLst>
                                            <p:cond delay="100"/>
                                          </p:stCondLst>
                                        </p:cTn>
                                        <p:tgtEl>
                                          <p:spTgt spid="18436"/>
                                        </p:tgtEl>
                                        <p:attrNameLst>
                                          <p:attrName>fill.on</p:attrName>
                                        </p:attrNameLst>
                                      </p:cBhvr>
                                      <p:to>
                                        <p:strVal val="true"/>
                                      </p:to>
                                    </p:set>
                                    <p:animScale>
                                      <p:cBhvr>
                                        <p:cTn id="10" dur="200" fill="hold">
                                          <p:stCondLst>
                                            <p:cond delay="0"/>
                                          </p:stCondLst>
                                        </p:cTn>
                                        <p:tgtEl>
                                          <p:spTgt spid="18436"/>
                                        </p:tgtEl>
                                      </p:cBhvr>
                                      <p:from x="100000" y="100000"/>
                                      <p:to x="100000" y="5000"/>
                                    </p:animScale>
                                    <p:animScale>
                                      <p:cBhvr>
                                        <p:cTn id="11" dur="200" fill="hold">
                                          <p:stCondLst>
                                            <p:cond delay="200"/>
                                          </p:stCondLst>
                                        </p:cTn>
                                        <p:tgtEl>
                                          <p:spTgt spid="18436"/>
                                        </p:tgtEl>
                                      </p:cBhvr>
                                      <p:from x="100000" y="5000"/>
                                      <p:to x="120000" y="150000"/>
                                    </p:animScale>
                                    <p:animScale>
                                      <p:cBhvr>
                                        <p:cTn id="12" dur="600" fill="hold">
                                          <p:stCondLst>
                                            <p:cond delay="1400"/>
                                          </p:stCondLst>
                                        </p:cTn>
                                        <p:tgtEl>
                                          <p:spTgt spid="18436"/>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200" dirty="0" smtClean="0"/>
              <a:t/>
            </a:r>
            <a:br>
              <a:rPr lang="en-US" sz="3200" dirty="0" smtClean="0"/>
            </a:br>
            <a:r>
              <a:rPr lang="en-US" sz="3200" dirty="0" smtClean="0"/>
              <a:t>Societal </a:t>
            </a:r>
            <a:r>
              <a:rPr lang="en-US" sz="3200" dirty="0" smtClean="0"/>
              <a:t>Consequences </a:t>
            </a:r>
            <a:br>
              <a:rPr lang="en-US" sz="3200" dirty="0" smtClean="0"/>
            </a:br>
            <a:endParaRPr lang="en-US" sz="3200" dirty="0" smtClean="0"/>
          </a:p>
        </p:txBody>
      </p:sp>
      <p:sp>
        <p:nvSpPr>
          <p:cNvPr id="19459" name="Rectangle 3"/>
          <p:cNvSpPr>
            <a:spLocks noGrp="1" noChangeArrowheads="1"/>
          </p:cNvSpPr>
          <p:nvPr>
            <p:ph sz="half" idx="1"/>
          </p:nvPr>
        </p:nvSpPr>
        <p:spPr>
          <a:xfrm>
            <a:off x="1447800" y="838200"/>
            <a:ext cx="3886200" cy="5638800"/>
          </a:xfrm>
        </p:spPr>
        <p:txBody>
          <a:bodyPr/>
          <a:lstStyle/>
          <a:p>
            <a:pPr eaLnBrk="1" hangingPunct="1">
              <a:lnSpc>
                <a:spcPct val="90000"/>
              </a:lnSpc>
            </a:pPr>
            <a:r>
              <a:rPr lang="en-US" sz="2400" dirty="0" smtClean="0"/>
              <a:t>Enormous economic implications</a:t>
            </a:r>
          </a:p>
          <a:p>
            <a:pPr eaLnBrk="1" hangingPunct="1">
              <a:lnSpc>
                <a:spcPct val="90000"/>
              </a:lnSpc>
            </a:pPr>
            <a:endParaRPr lang="en-US" sz="2400" dirty="0" smtClean="0"/>
          </a:p>
          <a:p>
            <a:pPr eaLnBrk="1" hangingPunct="1">
              <a:lnSpc>
                <a:spcPct val="90000"/>
              </a:lnSpc>
            </a:pPr>
            <a:r>
              <a:rPr lang="en-US" sz="2400" dirty="0" smtClean="0"/>
              <a:t>$4.2 </a:t>
            </a:r>
            <a:r>
              <a:rPr lang="en-US" sz="2400" dirty="0" smtClean="0"/>
              <a:t>billion per </a:t>
            </a:r>
            <a:r>
              <a:rPr lang="en-US" sz="2400" dirty="0" smtClean="0"/>
              <a:t>year</a:t>
            </a:r>
          </a:p>
          <a:p>
            <a:pPr eaLnBrk="1" hangingPunct="1">
              <a:lnSpc>
                <a:spcPct val="90000"/>
              </a:lnSpc>
            </a:pPr>
            <a:endParaRPr lang="en-US" sz="2400" dirty="0" smtClean="0"/>
          </a:p>
          <a:p>
            <a:pPr eaLnBrk="1" hangingPunct="1">
              <a:lnSpc>
                <a:spcPct val="90000"/>
              </a:lnSpc>
            </a:pPr>
            <a:r>
              <a:rPr lang="en-US" sz="2400" dirty="0" smtClean="0"/>
              <a:t>$</a:t>
            </a:r>
            <a:r>
              <a:rPr lang="en-US" sz="2400" dirty="0" smtClean="0"/>
              <a:t>871,908,583.00 per year</a:t>
            </a:r>
            <a:r>
              <a:rPr lang="en-US" sz="2400" dirty="0" smtClean="0"/>
              <a:t>.</a:t>
            </a:r>
          </a:p>
          <a:p>
            <a:pPr eaLnBrk="1" hangingPunct="1">
              <a:lnSpc>
                <a:spcPct val="90000"/>
              </a:lnSpc>
            </a:pPr>
            <a:endParaRPr lang="en-US" sz="2400" dirty="0" smtClean="0"/>
          </a:p>
          <a:p>
            <a:pPr algn="ctr" eaLnBrk="1" hangingPunct="1">
              <a:lnSpc>
                <a:spcPct val="90000"/>
              </a:lnSpc>
              <a:buNone/>
            </a:pPr>
            <a:r>
              <a:rPr lang="en-US" sz="1400" dirty="0" smtClean="0">
                <a:hlinkClick r:id="rId3"/>
              </a:rPr>
              <a:t>www.canada.justice.gc.ca</a:t>
            </a:r>
            <a:endParaRPr lang="en-US" sz="1400" dirty="0" smtClean="0"/>
          </a:p>
          <a:p>
            <a:pPr eaLnBrk="1" hangingPunct="1">
              <a:lnSpc>
                <a:spcPct val="90000"/>
              </a:lnSpc>
              <a:buFontTx/>
              <a:buNone/>
            </a:pPr>
            <a:endParaRPr lang="en-US" sz="2800" u="sng" dirty="0" smtClean="0"/>
          </a:p>
        </p:txBody>
      </p:sp>
      <p:sp>
        <p:nvSpPr>
          <p:cNvPr id="13" name="Footer Placeholder 12"/>
          <p:cNvSpPr>
            <a:spLocks noGrp="1"/>
          </p:cNvSpPr>
          <p:nvPr>
            <p:ph type="ftr" sz="quarter" idx="11"/>
          </p:nvPr>
        </p:nvSpPr>
        <p:spPr>
          <a:xfrm>
            <a:off x="3124200" y="6629400"/>
            <a:ext cx="4343400" cy="228600"/>
          </a:xfrm>
        </p:spPr>
        <p:txBody>
          <a:bodyPr/>
          <a:lstStyle/>
          <a:p>
            <a:pPr>
              <a:defRPr/>
            </a:pPr>
            <a:r>
              <a:rPr lang="en-US" dirty="0" smtClean="0"/>
              <a:t>Relationship Violence - 2005 MB Education Citizenship &amp; Youth</a:t>
            </a:r>
            <a:endParaRPr lang="en-US" dirty="0"/>
          </a:p>
        </p:txBody>
      </p:sp>
      <p:pic>
        <p:nvPicPr>
          <p:cNvPr id="19467" name="Picture 11" descr="C:\Documents and Settings\Admin\Local Settings\Temporary Internet Files\Content.IE5\NY6OI349\MP900341918[1].jpg"/>
          <p:cNvPicPr>
            <a:picLocks noGrp="1" noChangeAspect="1" noChangeArrowheads="1"/>
          </p:cNvPicPr>
          <p:nvPr>
            <p:ph sz="half" idx="2"/>
          </p:nvPr>
        </p:nvPicPr>
        <p:blipFill>
          <a:blip r:embed="rId4" cstate="print"/>
          <a:srcRect/>
          <a:stretch>
            <a:fillRect/>
          </a:stretch>
        </p:blipFill>
        <p:spPr bwMode="auto">
          <a:xfrm>
            <a:off x="5257800" y="3657600"/>
            <a:ext cx="3657600" cy="2609088"/>
          </a:xfrm>
          <a:prstGeom prst="rect">
            <a:avLst/>
          </a:prstGeom>
          <a:noFill/>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19467"/>
                                        </p:tgtEl>
                                        <p:attrNameLst>
                                          <p:attrName>style.visibility</p:attrName>
                                        </p:attrNameLst>
                                      </p:cBhvr>
                                      <p:to>
                                        <p:strVal val="visible"/>
                                      </p:to>
                                    </p:set>
                                    <p:anim from="(-#ppt_w/2)" to="(#ppt_x)" calcmode="lin" valueType="num">
                                      <p:cBhvr>
                                        <p:cTn id="7" dur="1200" fill="hold">
                                          <p:stCondLst>
                                            <p:cond delay="0"/>
                                          </p:stCondLst>
                                        </p:cTn>
                                        <p:tgtEl>
                                          <p:spTgt spid="19467"/>
                                        </p:tgtEl>
                                        <p:attrNameLst>
                                          <p:attrName>ppt_x</p:attrName>
                                        </p:attrNameLst>
                                      </p:cBhvr>
                                    </p:anim>
                                    <p:anim from="0" to="-1.0" calcmode="lin" valueType="num">
                                      <p:cBhvr>
                                        <p:cTn id="8" dur="400" decel="50000" autoRev="1" fill="hold">
                                          <p:stCondLst>
                                            <p:cond delay="1200"/>
                                          </p:stCondLst>
                                        </p:cTn>
                                        <p:tgtEl>
                                          <p:spTgt spid="19467"/>
                                        </p:tgtEl>
                                        <p:attrNameLst>
                                          <p:attrName>xshear</p:attrName>
                                        </p:attrNameLst>
                                      </p:cBhvr>
                                    </p:anim>
                                    <p:animScale>
                                      <p:cBhvr>
                                        <p:cTn id="9" dur="400" decel="100000" autoRev="1" fill="hold">
                                          <p:stCondLst>
                                            <p:cond delay="1200"/>
                                          </p:stCondLst>
                                        </p:cTn>
                                        <p:tgtEl>
                                          <p:spTgt spid="19467"/>
                                        </p:tgtEl>
                                      </p:cBhvr>
                                      <p:from x="100000" y="100000"/>
                                      <p:to x="80000" y="100000"/>
                                    </p:animScale>
                                    <p:anim by="(#ppt_h/3+#ppt_w*0.1)" calcmode="lin" valueType="num">
                                      <p:cBhvr additive="sum">
                                        <p:cTn id="10" dur="400" decel="100000" autoRev="1" fill="hold">
                                          <p:stCondLst>
                                            <p:cond delay="1200"/>
                                          </p:stCondLst>
                                        </p:cTn>
                                        <p:tgtEl>
                                          <p:spTgt spid="1946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Table of Contents</a:t>
            </a:r>
            <a:endParaRPr lang="en-US" dirty="0"/>
          </a:p>
        </p:txBody>
      </p:sp>
      <p:sp>
        <p:nvSpPr>
          <p:cNvPr id="9" name="Text Placeholder 8"/>
          <p:cNvSpPr>
            <a:spLocks noGrp="1"/>
          </p:cNvSpPr>
          <p:nvPr>
            <p:ph sz="half" idx="1"/>
          </p:nvPr>
        </p:nvSpPr>
        <p:spPr>
          <a:xfrm>
            <a:off x="1447800" y="838200"/>
            <a:ext cx="6248400" cy="5638800"/>
          </a:xfrm>
        </p:spPr>
        <p:txBody>
          <a:bodyPr/>
          <a:lstStyle/>
          <a:p>
            <a:r>
              <a:rPr lang="en-US" sz="2400" dirty="0" smtClean="0">
                <a:hlinkClick r:id="rId3" action="ppaction://hlinksldjump"/>
              </a:rPr>
              <a:t>Definitions</a:t>
            </a:r>
            <a:endParaRPr lang="en-US" sz="2400" dirty="0" smtClean="0"/>
          </a:p>
          <a:p>
            <a:endParaRPr lang="en-US" sz="2400" dirty="0" smtClean="0">
              <a:hlinkClick r:id="rId4" action="ppaction://hlinksldjump"/>
            </a:endParaRPr>
          </a:p>
          <a:p>
            <a:r>
              <a:rPr lang="en-US" sz="2400" dirty="0" smtClean="0">
                <a:hlinkClick r:id="rId4" action="ppaction://hlinksldjump"/>
              </a:rPr>
              <a:t>Forms of Relationship Violence</a:t>
            </a:r>
            <a:endParaRPr lang="en-US" sz="2400" dirty="0" smtClean="0"/>
          </a:p>
          <a:p>
            <a:endParaRPr lang="en-US" sz="2400" dirty="0" smtClean="0">
              <a:hlinkClick r:id="rId5" action="ppaction://hlinksldjump"/>
            </a:endParaRPr>
          </a:p>
          <a:p>
            <a:r>
              <a:rPr lang="en-US" sz="2400" dirty="0" smtClean="0">
                <a:hlinkClick r:id="rId5" action="ppaction://hlinksldjump"/>
              </a:rPr>
              <a:t>Violence Against Women</a:t>
            </a:r>
            <a:endParaRPr lang="en-US" sz="2400" dirty="0" smtClean="0"/>
          </a:p>
          <a:p>
            <a:endParaRPr lang="en-US" sz="2400" dirty="0" smtClean="0">
              <a:hlinkClick r:id="rId6" action="ppaction://hlinksldjump"/>
            </a:endParaRPr>
          </a:p>
          <a:p>
            <a:r>
              <a:rPr lang="en-US" sz="2400" dirty="0" smtClean="0">
                <a:hlinkClick r:id="rId6" action="ppaction://hlinksldjump"/>
              </a:rPr>
              <a:t>Types of Abusers</a:t>
            </a:r>
            <a:endParaRPr lang="en-US" sz="2400" dirty="0" smtClean="0"/>
          </a:p>
          <a:p>
            <a:endParaRPr lang="en-US" sz="2400" dirty="0" smtClean="0">
              <a:hlinkClick r:id="rId7" action="ppaction://hlinksldjump"/>
            </a:endParaRPr>
          </a:p>
          <a:p>
            <a:r>
              <a:rPr lang="en-US" sz="2400" dirty="0" smtClean="0">
                <a:hlinkClick r:id="rId7" action="ppaction://hlinksldjump"/>
              </a:rPr>
              <a:t>Dating Violence</a:t>
            </a:r>
            <a:endParaRPr lang="en-US" sz="2400" dirty="0" smtClean="0"/>
          </a:p>
          <a:p>
            <a:endParaRPr lang="en-US" sz="2400" dirty="0" smtClean="0">
              <a:hlinkClick r:id="rId8" action="ppaction://hlinksldjump"/>
            </a:endParaRPr>
          </a:p>
          <a:p>
            <a:r>
              <a:rPr lang="en-US" sz="2400" dirty="0" smtClean="0">
                <a:hlinkClick r:id="rId8" action="ppaction://hlinksldjump"/>
              </a:rPr>
              <a:t>Spousal </a:t>
            </a:r>
            <a:r>
              <a:rPr lang="en-US" sz="2400" dirty="0" smtClean="0">
                <a:hlinkClick r:id="rId8" action="ppaction://hlinksldjump"/>
              </a:rPr>
              <a:t>Violence</a:t>
            </a:r>
            <a:endParaRPr lang="en-US" sz="2400" dirty="0" smtClean="0"/>
          </a:p>
          <a:p>
            <a:endParaRPr lang="en-US" sz="2400" dirty="0" smtClean="0">
              <a:hlinkClick r:id="rId9" action="ppaction://hlinksldjump"/>
            </a:endParaRPr>
          </a:p>
          <a:p>
            <a:r>
              <a:rPr lang="en-US" sz="2400" dirty="0" smtClean="0">
                <a:hlinkClick r:id="rId9" action="ppaction://hlinksldjump"/>
              </a:rPr>
              <a:t>Child </a:t>
            </a:r>
            <a:r>
              <a:rPr lang="en-US" sz="2400" dirty="0" smtClean="0">
                <a:hlinkClick r:id="rId9" action="ppaction://hlinksldjump"/>
              </a:rPr>
              <a:t>Abuse</a:t>
            </a:r>
            <a:endParaRPr lang="en-US" sz="2400" dirty="0" smtClean="0"/>
          </a:p>
          <a:p>
            <a:endParaRPr lang="en-US" sz="2400" dirty="0" smtClean="0"/>
          </a:p>
        </p:txBody>
      </p:sp>
      <p:sp>
        <p:nvSpPr>
          <p:cNvPr id="10" name="Content Placeholder 9"/>
          <p:cNvSpPr>
            <a:spLocks noGrp="1"/>
          </p:cNvSpPr>
          <p:nvPr>
            <p:ph sz="half" idx="2"/>
          </p:nvPr>
        </p:nvSpPr>
        <p:spPr/>
        <p:txBody>
          <a:bodyPr/>
          <a:lstStyle/>
          <a:p>
            <a:endParaRPr lang="en-US" dirty="0" smtClean="0"/>
          </a:p>
          <a:p>
            <a:endParaRPr lang="en-US" dirty="0"/>
          </a:p>
        </p:txBody>
      </p:sp>
      <p:pic>
        <p:nvPicPr>
          <p:cNvPr id="11" name="Picture 5" descr="C:\Documents and Settings\Admin\Local Settings\Temporary Internet Files\Content.IE5\KN9CPK2N\MC900432693[1].png"/>
          <p:cNvPicPr>
            <a:picLocks noChangeAspect="1" noChangeArrowheads="1"/>
          </p:cNvPicPr>
          <p:nvPr/>
        </p:nvPicPr>
        <p:blipFill>
          <a:blip r:embed="rId10" cstate="print"/>
          <a:srcRect/>
          <a:stretch>
            <a:fillRect/>
          </a:stretch>
        </p:blipFill>
        <p:spPr bwMode="auto">
          <a:xfrm>
            <a:off x="0" y="6172200"/>
            <a:ext cx="685800" cy="685800"/>
          </a:xfrm>
          <a:prstGeom prst="rect">
            <a:avLst/>
          </a:prstGeom>
          <a:noFill/>
        </p:spPr>
      </p:pic>
      <p:sp>
        <p:nvSpPr>
          <p:cNvPr id="13" name="&quot;No&quot; Symbol 12"/>
          <p:cNvSpPr/>
          <p:nvPr/>
        </p:nvSpPr>
        <p:spPr bwMode="auto">
          <a:xfrm>
            <a:off x="5943600" y="2514600"/>
            <a:ext cx="2971800" cy="2438400"/>
          </a:xfrm>
          <a:prstGeom prst="noSmoking">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rebuchet MS" pitchFamily="34" charset="0"/>
            </a:endParaRPr>
          </a:p>
        </p:txBody>
      </p:sp>
      <p:sp>
        <p:nvSpPr>
          <p:cNvPr id="16" name="Footer Placeholder 15"/>
          <p:cNvSpPr>
            <a:spLocks noGrp="1"/>
          </p:cNvSpPr>
          <p:nvPr>
            <p:ph type="ftr" sz="quarter" idx="11"/>
          </p:nvPr>
        </p:nvSpPr>
        <p:spPr>
          <a:xfrm>
            <a:off x="3124200" y="6629400"/>
            <a:ext cx="39624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3000" fill="hold"/>
                                        <p:tgtEl>
                                          <p:spTgt spid="13"/>
                                        </p:tgtEl>
                                        <p:attrNameLst>
                                          <p:attrName>ppt_x</p:attrName>
                                        </p:attrNameLst>
                                      </p:cBhvr>
                                      <p:tavLst>
                                        <p:tav tm="0">
                                          <p:val>
                                            <p:strVal val="0-#ppt_w/2"/>
                                          </p:val>
                                        </p:tav>
                                        <p:tav tm="100000">
                                          <p:val>
                                            <p:strVal val="#ppt_x"/>
                                          </p:val>
                                        </p:tav>
                                      </p:tavLst>
                                    </p:anim>
                                    <p:anim calcmode="lin" valueType="num">
                                      <p:cBhvr additive="base">
                                        <p:cTn id="8" dur="30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eaLnBrk="1" hangingPunct="1">
              <a:buFontTx/>
              <a:buNone/>
            </a:pPr>
            <a:r>
              <a:rPr lang="en-US" dirty="0" smtClean="0">
                <a:ln w="50800"/>
                <a:solidFill>
                  <a:schemeClr val="bg1">
                    <a:shade val="50000"/>
                  </a:schemeClr>
                </a:solidFill>
              </a:rPr>
              <a:t>	</a:t>
            </a:r>
          </a:p>
          <a:p>
            <a:pPr eaLnBrk="1" hangingPunct="1">
              <a:buFontTx/>
              <a:buNone/>
            </a:pPr>
            <a:r>
              <a:rPr lang="en-US" dirty="0" smtClean="0">
                <a:ln w="50800"/>
                <a:solidFill>
                  <a:schemeClr val="bg1">
                    <a:shade val="50000"/>
                  </a:schemeClr>
                </a:solidFill>
              </a:rPr>
              <a:t>	</a:t>
            </a:r>
            <a:r>
              <a:rPr lang="en-US" dirty="0" smtClean="0">
                <a:ln w="50800"/>
                <a:solidFill>
                  <a:schemeClr val="bg1">
                    <a:shade val="50000"/>
                  </a:schemeClr>
                </a:solidFill>
              </a:rPr>
              <a:t>“We have less control over others and more power over ourselves than we like to think.”</a:t>
            </a:r>
            <a:endParaRPr lang="en-US" dirty="0" smtClean="0">
              <a:ln w="50800"/>
              <a:solidFill>
                <a:schemeClr val="bg1">
                  <a:shade val="50000"/>
                </a:schemeClr>
              </a:solidFill>
            </a:endParaRPr>
          </a:p>
          <a:p>
            <a:pPr lvl="3" eaLnBrk="1" hangingPunct="1">
              <a:buFontTx/>
              <a:buNone/>
            </a:pPr>
            <a:endParaRPr lang="en-US" dirty="0" smtClean="0">
              <a:ln w="50800"/>
              <a:solidFill>
                <a:schemeClr val="bg1">
                  <a:shade val="50000"/>
                </a:schemeClr>
              </a:solidFill>
            </a:endParaRPr>
          </a:p>
          <a:p>
            <a:pPr lvl="3" eaLnBrk="1" hangingPunct="1">
              <a:buFontTx/>
              <a:buNone/>
            </a:pPr>
            <a:r>
              <a:rPr lang="en-US" dirty="0" smtClean="0">
                <a:ln w="50800"/>
                <a:solidFill>
                  <a:schemeClr val="bg1">
                    <a:shade val="50000"/>
                  </a:schemeClr>
                </a:solidFill>
              </a:rPr>
              <a:t>Stephen </a:t>
            </a:r>
            <a:r>
              <a:rPr lang="en-US" dirty="0" err="1" smtClean="0">
                <a:ln w="50800"/>
                <a:solidFill>
                  <a:schemeClr val="bg1">
                    <a:shade val="50000"/>
                  </a:schemeClr>
                </a:solidFill>
              </a:rPr>
              <a:t>Vizinczey</a:t>
            </a:r>
            <a:endParaRPr lang="en-US" dirty="0" smtClean="0">
              <a:ln w="50800"/>
              <a:solidFill>
                <a:schemeClr val="bg1">
                  <a:shade val="50000"/>
                </a:schemeClr>
              </a:solidFill>
            </a:endParaRPr>
          </a:p>
        </p:txBody>
      </p:sp>
      <p:pic>
        <p:nvPicPr>
          <p:cNvPr id="20483" name="Picture 5" descr="home_photo"/>
          <p:cNvPicPr>
            <a:picLocks noChangeAspect="1" noChangeArrowheads="1"/>
          </p:cNvPicPr>
          <p:nvPr/>
        </p:nvPicPr>
        <p:blipFill>
          <a:blip r:embed="rId3" cstate="print"/>
          <a:srcRect/>
          <a:stretch>
            <a:fillRect/>
          </a:stretch>
        </p:blipFill>
        <p:spPr bwMode="auto">
          <a:xfrm>
            <a:off x="5257800" y="3657600"/>
            <a:ext cx="3609975" cy="2908300"/>
          </a:xfrm>
          <a:prstGeom prst="rect">
            <a:avLst/>
          </a:prstGeom>
          <a:noFill/>
          <a:ln w="9525">
            <a:noFill/>
            <a:miter lim="800000"/>
            <a:headEnd/>
            <a:tailEnd/>
          </a:ln>
        </p:spPr>
      </p:pic>
      <p:sp>
        <p:nvSpPr>
          <p:cNvPr id="8" name="Footer Placeholder 7"/>
          <p:cNvSpPr>
            <a:spLocks noGrp="1"/>
          </p:cNvSpPr>
          <p:nvPr>
            <p:ph type="ftr" sz="quarter" idx="11"/>
          </p:nvPr>
        </p:nvSpPr>
        <p:spPr>
          <a:xfrm>
            <a:off x="3124200" y="6629400"/>
            <a:ext cx="47244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fade">
                                      <p:cBhvr>
                                        <p:cTn id="7" dur="2400" decel="100000"/>
                                        <p:tgtEl>
                                          <p:spTgt spid="20483"/>
                                        </p:tgtEl>
                                      </p:cBhvr>
                                    </p:animEffect>
                                    <p:anim calcmode="lin" valueType="num">
                                      <p:cBhvr>
                                        <p:cTn id="8" dur="2400" decel="100000" fill="hold"/>
                                        <p:tgtEl>
                                          <p:spTgt spid="20483"/>
                                        </p:tgtEl>
                                        <p:attrNameLst>
                                          <p:attrName>style.rotation</p:attrName>
                                        </p:attrNameLst>
                                      </p:cBhvr>
                                      <p:tavLst>
                                        <p:tav tm="0">
                                          <p:val>
                                            <p:fltVal val="-90"/>
                                          </p:val>
                                        </p:tav>
                                        <p:tav tm="100000">
                                          <p:val>
                                            <p:fltVal val="0"/>
                                          </p:val>
                                        </p:tav>
                                      </p:tavLst>
                                    </p:anim>
                                    <p:anim calcmode="lin" valueType="num">
                                      <p:cBhvr>
                                        <p:cTn id="9" dur="2400" decel="100000" fill="hold"/>
                                        <p:tgtEl>
                                          <p:spTgt spid="20483"/>
                                        </p:tgtEl>
                                        <p:attrNameLst>
                                          <p:attrName>ppt_x</p:attrName>
                                        </p:attrNameLst>
                                      </p:cBhvr>
                                      <p:tavLst>
                                        <p:tav tm="0">
                                          <p:val>
                                            <p:strVal val="#ppt_x+0.4"/>
                                          </p:val>
                                        </p:tav>
                                        <p:tav tm="100000">
                                          <p:val>
                                            <p:strVal val="#ppt_x-0.05"/>
                                          </p:val>
                                        </p:tav>
                                      </p:tavLst>
                                    </p:anim>
                                    <p:anim calcmode="lin" valueType="num">
                                      <p:cBhvr>
                                        <p:cTn id="10" dur="2400" decel="100000" fill="hold"/>
                                        <p:tgtEl>
                                          <p:spTgt spid="20483"/>
                                        </p:tgtEl>
                                        <p:attrNameLst>
                                          <p:attrName>ppt_y</p:attrName>
                                        </p:attrNameLst>
                                      </p:cBhvr>
                                      <p:tavLst>
                                        <p:tav tm="0">
                                          <p:val>
                                            <p:strVal val="#ppt_y-0.4"/>
                                          </p:val>
                                        </p:tav>
                                        <p:tav tm="100000">
                                          <p:val>
                                            <p:strVal val="#ppt_y+0.1"/>
                                          </p:val>
                                        </p:tav>
                                      </p:tavLst>
                                    </p:anim>
                                    <p:anim calcmode="lin" valueType="num">
                                      <p:cBhvr>
                                        <p:cTn id="11" dur="600" accel="100000" fill="hold">
                                          <p:stCondLst>
                                            <p:cond delay="2400"/>
                                          </p:stCondLst>
                                        </p:cTn>
                                        <p:tgtEl>
                                          <p:spTgt spid="20483"/>
                                        </p:tgtEl>
                                        <p:attrNameLst>
                                          <p:attrName>ppt_x</p:attrName>
                                        </p:attrNameLst>
                                      </p:cBhvr>
                                      <p:tavLst>
                                        <p:tav tm="0">
                                          <p:val>
                                            <p:strVal val="#ppt_x-0.05"/>
                                          </p:val>
                                        </p:tav>
                                        <p:tav tm="100000">
                                          <p:val>
                                            <p:strVal val="#ppt_x"/>
                                          </p:val>
                                        </p:tav>
                                      </p:tavLst>
                                    </p:anim>
                                    <p:anim calcmode="lin" valueType="num">
                                      <p:cBhvr>
                                        <p:cTn id="12" dur="600" accel="100000" fill="hold">
                                          <p:stCondLst>
                                            <p:cond delay="2400"/>
                                          </p:stCondLst>
                                        </p:cTn>
                                        <p:tgtEl>
                                          <p:spTgt spid="2048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Child Abuse</a:t>
            </a:r>
          </a:p>
        </p:txBody>
      </p:sp>
      <p:sp>
        <p:nvSpPr>
          <p:cNvPr id="21507" name="Rectangle 3"/>
          <p:cNvSpPr>
            <a:spLocks noGrp="1" noChangeArrowheads="1"/>
          </p:cNvSpPr>
          <p:nvPr>
            <p:ph sz="half" idx="1"/>
          </p:nvPr>
        </p:nvSpPr>
        <p:spPr>
          <a:xfrm>
            <a:off x="1066800" y="838200"/>
            <a:ext cx="4191000" cy="5638800"/>
          </a:xfrm>
        </p:spPr>
        <p:txBody>
          <a:bodyPr/>
          <a:lstStyle/>
          <a:p>
            <a:pPr eaLnBrk="1" hangingPunct="1">
              <a:lnSpc>
                <a:spcPct val="90000"/>
              </a:lnSpc>
            </a:pPr>
            <a:r>
              <a:rPr lang="en-US" sz="2400" dirty="0" smtClean="0"/>
              <a:t>Physical, emotional, sexual abuse &amp; neglect</a:t>
            </a:r>
          </a:p>
          <a:p>
            <a:pPr eaLnBrk="1" hangingPunct="1">
              <a:lnSpc>
                <a:spcPct val="90000"/>
              </a:lnSpc>
            </a:pPr>
            <a:endParaRPr lang="en-US" sz="2400" dirty="0" smtClean="0"/>
          </a:p>
          <a:p>
            <a:pPr eaLnBrk="1" hangingPunct="1">
              <a:lnSpc>
                <a:spcPct val="90000"/>
              </a:lnSpc>
            </a:pPr>
            <a:r>
              <a:rPr lang="en-US" sz="2400" dirty="0" smtClean="0"/>
              <a:t>First laws 1800s</a:t>
            </a:r>
          </a:p>
          <a:p>
            <a:pPr eaLnBrk="1" hangingPunct="1">
              <a:lnSpc>
                <a:spcPct val="90000"/>
              </a:lnSpc>
            </a:pPr>
            <a:endParaRPr lang="en-US" sz="2400" dirty="0" smtClean="0"/>
          </a:p>
          <a:p>
            <a:pPr eaLnBrk="1" hangingPunct="1">
              <a:lnSpc>
                <a:spcPct val="90000"/>
              </a:lnSpc>
            </a:pPr>
            <a:r>
              <a:rPr lang="en-US" sz="2400" dirty="0" smtClean="0"/>
              <a:t>Children are not property of parents</a:t>
            </a:r>
          </a:p>
          <a:p>
            <a:pPr eaLnBrk="1" hangingPunct="1">
              <a:lnSpc>
                <a:spcPct val="90000"/>
              </a:lnSpc>
            </a:pPr>
            <a:endParaRPr lang="en-US" sz="2400" dirty="0" smtClean="0"/>
          </a:p>
          <a:p>
            <a:pPr eaLnBrk="1" hangingPunct="1">
              <a:lnSpc>
                <a:spcPct val="90000"/>
              </a:lnSpc>
            </a:pPr>
            <a:r>
              <a:rPr lang="en-US" sz="2400" dirty="0" smtClean="0"/>
              <a:t>No r</a:t>
            </a:r>
            <a:r>
              <a:rPr lang="en-US" sz="2400" dirty="0" smtClean="0"/>
              <a:t>ight to physically punish children </a:t>
            </a:r>
          </a:p>
          <a:p>
            <a:pPr eaLnBrk="1" hangingPunct="1">
              <a:lnSpc>
                <a:spcPct val="90000"/>
              </a:lnSpc>
            </a:pPr>
            <a:endParaRPr lang="en-US" sz="2400" dirty="0" smtClean="0"/>
          </a:p>
          <a:p>
            <a:pPr eaLnBrk="1" hangingPunct="1">
              <a:lnSpc>
                <a:spcPct val="90000"/>
              </a:lnSpc>
            </a:pPr>
            <a:r>
              <a:rPr lang="en-US" sz="2400" dirty="0" smtClean="0"/>
              <a:t>Child abuse registries</a:t>
            </a:r>
          </a:p>
          <a:p>
            <a:pPr eaLnBrk="1" hangingPunct="1">
              <a:lnSpc>
                <a:spcPct val="90000"/>
              </a:lnSpc>
            </a:pPr>
            <a:endParaRPr lang="en-US" sz="2400" dirty="0" smtClean="0"/>
          </a:p>
          <a:p>
            <a:pPr eaLnBrk="1" hangingPunct="1">
              <a:lnSpc>
                <a:spcPct val="90000"/>
              </a:lnSpc>
            </a:pPr>
            <a:r>
              <a:rPr lang="en-US" sz="2400" dirty="0" smtClean="0"/>
              <a:t>N</a:t>
            </a:r>
            <a:r>
              <a:rPr lang="en-US" sz="2400" dirty="0" smtClean="0"/>
              <a:t>o central child abuse registry.</a:t>
            </a:r>
          </a:p>
          <a:p>
            <a:pPr eaLnBrk="1" hangingPunct="1">
              <a:lnSpc>
                <a:spcPct val="90000"/>
              </a:lnSpc>
            </a:pPr>
            <a:endParaRPr lang="en-US" sz="2400" dirty="0" smtClean="0"/>
          </a:p>
        </p:txBody>
      </p:sp>
      <p:pic>
        <p:nvPicPr>
          <p:cNvPr id="5" name="Picture 5" descr="boyprotect"/>
          <p:cNvPicPr>
            <a:picLocks noGrp="1" noChangeAspect="1" noChangeArrowheads="1"/>
          </p:cNvPicPr>
          <p:nvPr>
            <p:ph sz="half" idx="2"/>
          </p:nvPr>
        </p:nvPicPr>
        <p:blipFill>
          <a:blip r:embed="rId3" cstate="print"/>
          <a:srcRect/>
          <a:stretch>
            <a:fillRect/>
          </a:stretch>
        </p:blipFill>
        <p:spPr bwMode="auto">
          <a:xfrm>
            <a:off x="5105400" y="1295400"/>
            <a:ext cx="3790696" cy="3962400"/>
          </a:xfrm>
          <a:prstGeom prst="rect">
            <a:avLst/>
          </a:prstGeom>
          <a:noFill/>
          <a:ln w="9525">
            <a:noFill/>
            <a:miter lim="800000"/>
            <a:headEnd/>
            <a:tailEnd/>
          </a:ln>
        </p:spPr>
      </p:pic>
      <p:pic>
        <p:nvPicPr>
          <p:cNvPr id="6" name="Picture 5" descr="C:\Documents and Settings\Admin\Local Settings\Temporary Internet Files\Content.IE5\KN9CPK2N\MC900432693[1].png">
            <a:hlinkClick r:id="rId4" action="ppaction://hlinksldjump"/>
          </p:cNvPr>
          <p:cNvPicPr>
            <a:picLocks noChangeAspect="1" noChangeArrowheads="1"/>
          </p:cNvPicPr>
          <p:nvPr/>
        </p:nvPicPr>
        <p:blipFill>
          <a:blip r:embed="rId5" cstate="print"/>
          <a:srcRect/>
          <a:stretch>
            <a:fillRect/>
          </a:stretch>
        </p:blipFill>
        <p:spPr bwMode="auto">
          <a:xfrm>
            <a:off x="0" y="6172200"/>
            <a:ext cx="685800" cy="685800"/>
          </a:xfrm>
          <a:prstGeom prst="rect">
            <a:avLst/>
          </a:prstGeom>
          <a:noFill/>
        </p:spPr>
      </p:pic>
      <p:sp>
        <p:nvSpPr>
          <p:cNvPr id="9" name="Footer Placeholder 8"/>
          <p:cNvSpPr>
            <a:spLocks noGrp="1"/>
          </p:cNvSpPr>
          <p:nvPr>
            <p:ph type="ftr" sz="quarter" idx="11"/>
          </p:nvPr>
        </p:nvSpPr>
        <p:spPr>
          <a:xfrm>
            <a:off x="3124200" y="6629400"/>
            <a:ext cx="50292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nodeType="with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1365" fill="hold">
                                          <p:stCondLst>
                                            <p:cond delay="0"/>
                                          </p:stCondLst>
                                        </p:cTn>
                                        <p:tgtEl>
                                          <p:spTgt spid="5"/>
                                        </p:tgtEl>
                                        <p:attrNameLst>
                                          <p:attrName>style.rotation</p:attrName>
                                        </p:attrNameLst>
                                      </p:cBhvr>
                                      <p:to>
                                        <p:strVal val="-45.0"/>
                                      </p:to>
                                    </p:set>
                                    <p:anim calcmode="lin" valueType="num">
                                      <p:cBhvr>
                                        <p:cTn id="8" dur="1365" fill="hold">
                                          <p:stCondLst>
                                            <p:cond delay="136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136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468" decel="50000" autoRev="1" fill="hold">
                                          <p:stCondLst>
                                            <p:cond delay="136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408" fill="hold">
                                          <p:stCondLst>
                                            <p:cond delay="2592"/>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3200" smtClean="0"/>
              <a:t>Reasons for Low Reporting Rates</a:t>
            </a:r>
          </a:p>
        </p:txBody>
      </p:sp>
      <p:sp>
        <p:nvSpPr>
          <p:cNvPr id="23555" name="Rectangle 3"/>
          <p:cNvSpPr>
            <a:spLocks noGrp="1" noChangeArrowheads="1"/>
          </p:cNvSpPr>
          <p:nvPr>
            <p:ph type="body" idx="1"/>
          </p:nvPr>
        </p:nvSpPr>
        <p:spPr/>
        <p:txBody>
          <a:bodyPr/>
          <a:lstStyle/>
          <a:p>
            <a:pPr eaLnBrk="1" hangingPunct="1">
              <a:lnSpc>
                <a:spcPct val="80000"/>
              </a:lnSpc>
            </a:pPr>
            <a:r>
              <a:rPr lang="en-US" sz="2800" dirty="0" smtClean="0"/>
              <a:t>Child abuse is a secret</a:t>
            </a:r>
          </a:p>
          <a:p>
            <a:pPr eaLnBrk="1" hangingPunct="1">
              <a:lnSpc>
                <a:spcPct val="80000"/>
              </a:lnSpc>
            </a:pPr>
            <a:endParaRPr lang="en-US" sz="2800" dirty="0" smtClean="0"/>
          </a:p>
          <a:p>
            <a:pPr eaLnBrk="1" hangingPunct="1">
              <a:lnSpc>
                <a:spcPct val="80000"/>
              </a:lnSpc>
            </a:pPr>
            <a:r>
              <a:rPr lang="en-US" sz="2800" dirty="0" smtClean="0"/>
              <a:t>Children are afraid or too young</a:t>
            </a:r>
          </a:p>
          <a:p>
            <a:pPr eaLnBrk="1" hangingPunct="1">
              <a:lnSpc>
                <a:spcPct val="80000"/>
              </a:lnSpc>
            </a:pPr>
            <a:endParaRPr lang="en-US" sz="2800" dirty="0" smtClean="0"/>
          </a:p>
          <a:p>
            <a:pPr eaLnBrk="1" hangingPunct="1">
              <a:lnSpc>
                <a:spcPct val="80000"/>
              </a:lnSpc>
            </a:pPr>
            <a:r>
              <a:rPr lang="en-US" sz="2800" dirty="0" smtClean="0"/>
              <a:t>Abuse continues</a:t>
            </a:r>
          </a:p>
          <a:p>
            <a:pPr eaLnBrk="1" hangingPunct="1">
              <a:lnSpc>
                <a:spcPct val="80000"/>
              </a:lnSpc>
            </a:pPr>
            <a:endParaRPr lang="en-US" sz="2800" dirty="0" smtClean="0"/>
          </a:p>
          <a:p>
            <a:pPr eaLnBrk="1" hangingPunct="1">
              <a:lnSpc>
                <a:spcPct val="80000"/>
              </a:lnSpc>
            </a:pPr>
            <a:r>
              <a:rPr lang="en-US" sz="2800" dirty="0" smtClean="0"/>
              <a:t>S</a:t>
            </a:r>
            <a:r>
              <a:rPr lang="en-US" sz="2800" dirty="0" smtClean="0"/>
              <a:t>uspected abuse should be reported.</a:t>
            </a:r>
          </a:p>
          <a:p>
            <a:pPr eaLnBrk="1" hangingPunct="1">
              <a:lnSpc>
                <a:spcPct val="80000"/>
              </a:lnSpc>
            </a:pPr>
            <a:endParaRPr lang="en-US" sz="2800" dirty="0" smtClean="0"/>
          </a:p>
          <a:p>
            <a:pPr eaLnBrk="1" hangingPunct="1">
              <a:lnSpc>
                <a:spcPct val="80000"/>
              </a:lnSpc>
            </a:pPr>
            <a:r>
              <a:rPr lang="en-US" sz="2800" dirty="0" smtClean="0"/>
              <a:t>Reasons for injuries are believable.</a:t>
            </a:r>
          </a:p>
          <a:p>
            <a:pPr eaLnBrk="1" hangingPunct="1">
              <a:lnSpc>
                <a:spcPct val="80000"/>
              </a:lnSpc>
            </a:pPr>
            <a:endParaRPr lang="en-US" sz="2800" dirty="0" smtClean="0"/>
          </a:p>
          <a:p>
            <a:pPr eaLnBrk="1" hangingPunct="1">
              <a:lnSpc>
                <a:spcPct val="80000"/>
              </a:lnSpc>
            </a:pPr>
            <a:r>
              <a:rPr lang="en-US" sz="2800" dirty="0" smtClean="0"/>
              <a:t>Not their business </a:t>
            </a:r>
            <a:endParaRPr lang="en-US" sz="2800" dirty="0" smtClean="0"/>
          </a:p>
        </p:txBody>
      </p:sp>
      <p:sp>
        <p:nvSpPr>
          <p:cNvPr id="8" name="Footer Placeholder 7"/>
          <p:cNvSpPr>
            <a:spLocks noGrp="1"/>
          </p:cNvSpPr>
          <p:nvPr>
            <p:ph type="ftr" sz="quarter" idx="11"/>
          </p:nvPr>
        </p:nvSpPr>
        <p:spPr>
          <a:xfrm>
            <a:off x="3124200" y="6629400"/>
            <a:ext cx="48006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p:txBody>
          <a:bodyPr/>
          <a:lstStyle/>
          <a:p>
            <a:pPr eaLnBrk="1" hangingPunct="1"/>
            <a:r>
              <a:rPr lang="en-US" smtClean="0"/>
              <a:t>Cold Hard Facts</a:t>
            </a:r>
          </a:p>
        </p:txBody>
      </p:sp>
      <p:sp>
        <p:nvSpPr>
          <p:cNvPr id="24579" name="Rectangle 3"/>
          <p:cNvSpPr>
            <a:spLocks noGrp="1" noChangeArrowheads="1"/>
          </p:cNvSpPr>
          <p:nvPr>
            <p:ph type="body" sz="half" idx="1"/>
          </p:nvPr>
        </p:nvSpPr>
        <p:spPr/>
        <p:txBody>
          <a:bodyPr/>
          <a:lstStyle/>
          <a:p>
            <a:pPr eaLnBrk="1" hangingPunct="1">
              <a:lnSpc>
                <a:spcPct val="80000"/>
              </a:lnSpc>
            </a:pPr>
            <a:r>
              <a:rPr lang="en-US" dirty="0" smtClean="0"/>
              <a:t>Increased recently</a:t>
            </a:r>
            <a:endParaRPr lang="en-US" dirty="0" smtClean="0"/>
          </a:p>
          <a:p>
            <a:pPr eaLnBrk="1" hangingPunct="1">
              <a:lnSpc>
                <a:spcPct val="80000"/>
              </a:lnSpc>
            </a:pPr>
            <a:endParaRPr lang="en-US" dirty="0" smtClean="0"/>
          </a:p>
          <a:p>
            <a:pPr eaLnBrk="1" hangingPunct="1">
              <a:lnSpc>
                <a:spcPct val="80000"/>
              </a:lnSpc>
            </a:pPr>
            <a:r>
              <a:rPr lang="en-US" dirty="0" smtClean="0"/>
              <a:t>Social service providers </a:t>
            </a:r>
            <a:r>
              <a:rPr lang="en-US" dirty="0" smtClean="0"/>
              <a:t>strained</a:t>
            </a:r>
          </a:p>
          <a:p>
            <a:pPr eaLnBrk="1" hangingPunct="1">
              <a:lnSpc>
                <a:spcPct val="80000"/>
              </a:lnSpc>
            </a:pPr>
            <a:endParaRPr lang="en-US" dirty="0" smtClean="0"/>
          </a:p>
          <a:p>
            <a:pPr eaLnBrk="1" hangingPunct="1">
              <a:lnSpc>
                <a:spcPct val="80000"/>
              </a:lnSpc>
            </a:pPr>
            <a:r>
              <a:rPr lang="en-US" dirty="0" smtClean="0"/>
              <a:t>T</a:t>
            </a:r>
            <a:r>
              <a:rPr lang="en-US" dirty="0" smtClean="0"/>
              <a:t>ypically unwanted</a:t>
            </a:r>
          </a:p>
          <a:p>
            <a:pPr eaLnBrk="1" hangingPunct="1">
              <a:lnSpc>
                <a:spcPct val="80000"/>
              </a:lnSpc>
            </a:pPr>
            <a:endParaRPr lang="en-US" dirty="0" smtClean="0"/>
          </a:p>
          <a:p>
            <a:pPr eaLnBrk="1" hangingPunct="1">
              <a:lnSpc>
                <a:spcPct val="80000"/>
              </a:lnSpc>
            </a:pPr>
            <a:r>
              <a:rPr lang="en-US" dirty="0" smtClean="0"/>
              <a:t>Strict discipline</a:t>
            </a:r>
          </a:p>
          <a:p>
            <a:pPr eaLnBrk="1" hangingPunct="1">
              <a:lnSpc>
                <a:spcPct val="80000"/>
              </a:lnSpc>
            </a:pPr>
            <a:endParaRPr lang="en-US" dirty="0" smtClean="0"/>
          </a:p>
          <a:p>
            <a:pPr eaLnBrk="1" hangingPunct="1">
              <a:lnSpc>
                <a:spcPct val="80000"/>
              </a:lnSpc>
            </a:pPr>
            <a:r>
              <a:rPr lang="en-US" dirty="0" smtClean="0"/>
              <a:t>3 </a:t>
            </a:r>
            <a:r>
              <a:rPr lang="en-US" dirty="0" smtClean="0"/>
              <a:t>– 8 years </a:t>
            </a:r>
            <a:r>
              <a:rPr lang="en-US" dirty="0" smtClean="0"/>
              <a:t>old</a:t>
            </a:r>
            <a:endParaRPr lang="en-US" dirty="0" smtClean="0"/>
          </a:p>
          <a:p>
            <a:pPr eaLnBrk="1" hangingPunct="1">
              <a:lnSpc>
                <a:spcPct val="80000"/>
              </a:lnSpc>
            </a:pPr>
            <a:endParaRPr lang="en-US" sz="2400" dirty="0" smtClean="0"/>
          </a:p>
        </p:txBody>
      </p:sp>
      <p:sp>
        <p:nvSpPr>
          <p:cNvPr id="24580" name="Rectangle 5"/>
          <p:cNvSpPr>
            <a:spLocks noGrp="1" noChangeArrowheads="1"/>
          </p:cNvSpPr>
          <p:nvPr>
            <p:ph type="body" sz="half" idx="2"/>
          </p:nvPr>
        </p:nvSpPr>
        <p:spPr>
          <a:xfrm>
            <a:off x="4953000" y="838200"/>
            <a:ext cx="4191000" cy="5638800"/>
          </a:xfrm>
        </p:spPr>
        <p:txBody>
          <a:bodyPr/>
          <a:lstStyle/>
          <a:p>
            <a:pPr eaLnBrk="1" hangingPunct="1">
              <a:lnSpc>
                <a:spcPct val="80000"/>
              </a:lnSpc>
              <a:buFontTx/>
              <a:buNone/>
            </a:pPr>
            <a:r>
              <a:rPr lang="en-US" sz="2400" dirty="0" smtClean="0"/>
              <a:t>	</a:t>
            </a:r>
          </a:p>
        </p:txBody>
      </p:sp>
      <p:sp>
        <p:nvSpPr>
          <p:cNvPr id="8" name="Footer Placeholder 7"/>
          <p:cNvSpPr>
            <a:spLocks noGrp="1"/>
          </p:cNvSpPr>
          <p:nvPr>
            <p:ph type="ftr" sz="quarter" idx="11"/>
          </p:nvPr>
        </p:nvSpPr>
        <p:spPr>
          <a:xfrm>
            <a:off x="3124200" y="6629400"/>
            <a:ext cx="4343400" cy="228600"/>
          </a:xfrm>
        </p:spPr>
        <p:txBody>
          <a:bodyPr/>
          <a:lstStyle/>
          <a:p>
            <a:pPr>
              <a:defRPr/>
            </a:pPr>
            <a:r>
              <a:rPr lang="en-US" dirty="0" smtClean="0"/>
              <a:t>Relationship Violence - 2005 MB Education Citizenship &amp; Youth</a:t>
            </a:r>
            <a:endParaRPr lang="en-US" dirty="0"/>
          </a:p>
        </p:txBody>
      </p:sp>
      <p:pic>
        <p:nvPicPr>
          <p:cNvPr id="24582" name="Picture 6" descr="Go to fullsize image">
            <a:hlinkClick r:id="rId3"/>
          </p:cNvPr>
          <p:cNvPicPr>
            <a:picLocks noChangeAspect="1" noChangeArrowheads="1"/>
          </p:cNvPicPr>
          <p:nvPr/>
        </p:nvPicPr>
        <p:blipFill>
          <a:blip r:embed="rId4" cstate="print"/>
          <a:srcRect/>
          <a:stretch>
            <a:fillRect/>
          </a:stretch>
        </p:blipFill>
        <p:spPr bwMode="auto">
          <a:xfrm>
            <a:off x="5638799" y="1676400"/>
            <a:ext cx="3229789" cy="3276600"/>
          </a:xfrm>
          <a:prstGeom prst="rect">
            <a:avLst/>
          </a:prstGeom>
          <a:noFill/>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withEffect">
                                  <p:stCondLst>
                                    <p:cond delay="0"/>
                                  </p:stCondLst>
                                  <p:childTnLst>
                                    <p:set>
                                      <p:cBhvr>
                                        <p:cTn id="6" dur="1" fill="hold">
                                          <p:stCondLst>
                                            <p:cond delay="0"/>
                                          </p:stCondLst>
                                        </p:cTn>
                                        <p:tgtEl>
                                          <p:spTgt spid="24582"/>
                                        </p:tgtEl>
                                        <p:attrNameLst>
                                          <p:attrName>style.visibility</p:attrName>
                                        </p:attrNameLst>
                                      </p:cBhvr>
                                      <p:to>
                                        <p:strVal val="visible"/>
                                      </p:to>
                                    </p:set>
                                    <p:anim calcmode="lin" valueType="num">
                                      <p:cBhvr>
                                        <p:cTn id="7" dur="5000" fill="hold"/>
                                        <p:tgtEl>
                                          <p:spTgt spid="24582"/>
                                        </p:tgtEl>
                                        <p:attrNameLst>
                                          <p:attrName>ppt_w</p:attrName>
                                        </p:attrNameLst>
                                      </p:cBhvr>
                                      <p:tavLst>
                                        <p:tav tm="0">
                                          <p:val>
                                            <p:strVal val="#ppt_w*2.5"/>
                                          </p:val>
                                        </p:tav>
                                        <p:tav tm="100000">
                                          <p:val>
                                            <p:strVal val="#ppt_w"/>
                                          </p:val>
                                        </p:tav>
                                      </p:tavLst>
                                    </p:anim>
                                    <p:anim calcmode="lin" valueType="num">
                                      <p:cBhvr>
                                        <p:cTn id="8" dur="5000" fill="hold"/>
                                        <p:tgtEl>
                                          <p:spTgt spid="24582"/>
                                        </p:tgtEl>
                                        <p:attrNameLst>
                                          <p:attrName>ppt_h</p:attrName>
                                        </p:attrNameLst>
                                      </p:cBhvr>
                                      <p:tavLst>
                                        <p:tav tm="0">
                                          <p:val>
                                            <p:strVal val="#ppt_h*0.01"/>
                                          </p:val>
                                        </p:tav>
                                        <p:tav tm="100000">
                                          <p:val>
                                            <p:strVal val="#ppt_h"/>
                                          </p:val>
                                        </p:tav>
                                      </p:tavLst>
                                    </p:anim>
                                    <p:anim calcmode="lin" valueType="num">
                                      <p:cBhvr>
                                        <p:cTn id="9" dur="5000" fill="hold"/>
                                        <p:tgtEl>
                                          <p:spTgt spid="24582"/>
                                        </p:tgtEl>
                                        <p:attrNameLst>
                                          <p:attrName>ppt_x</p:attrName>
                                        </p:attrNameLst>
                                      </p:cBhvr>
                                      <p:tavLst>
                                        <p:tav tm="0">
                                          <p:val>
                                            <p:strVal val="#ppt_x"/>
                                          </p:val>
                                        </p:tav>
                                        <p:tav tm="100000">
                                          <p:val>
                                            <p:strVal val="#ppt_x"/>
                                          </p:val>
                                        </p:tav>
                                      </p:tavLst>
                                    </p:anim>
                                    <p:anim calcmode="lin" valueType="num">
                                      <p:cBhvr>
                                        <p:cTn id="10" dur="5000" fill="hold"/>
                                        <p:tgtEl>
                                          <p:spTgt spid="24582"/>
                                        </p:tgtEl>
                                        <p:attrNameLst>
                                          <p:attrName>ppt_y</p:attrName>
                                        </p:attrNameLst>
                                      </p:cBhvr>
                                      <p:tavLst>
                                        <p:tav tm="0">
                                          <p:val>
                                            <p:strVal val="#ppt_h+1"/>
                                          </p:val>
                                        </p:tav>
                                        <p:tav tm="100000">
                                          <p:val>
                                            <p:strVal val="#ppt_y"/>
                                          </p:val>
                                        </p:tav>
                                      </p:tavLst>
                                    </p:anim>
                                    <p:animEffect transition="in" filter="fade">
                                      <p:cBhvr>
                                        <p:cTn id="11" dur="50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447800" y="228600"/>
            <a:ext cx="7696200" cy="685800"/>
          </a:xfrm>
        </p:spPr>
        <p:txBody>
          <a:bodyPr/>
          <a:lstStyle/>
          <a:p>
            <a:pPr eaLnBrk="1" hangingPunct="1"/>
            <a:r>
              <a:rPr lang="en-US" sz="3200" smtClean="0"/>
              <a:t>Short and Long Term </a:t>
            </a:r>
            <a:br>
              <a:rPr lang="en-US" sz="3200" smtClean="0"/>
            </a:br>
            <a:r>
              <a:rPr lang="en-US" sz="3200" smtClean="0"/>
              <a:t>Effect of Abuse</a:t>
            </a:r>
          </a:p>
        </p:txBody>
      </p:sp>
      <p:sp>
        <p:nvSpPr>
          <p:cNvPr id="25603" name="Rectangle 3"/>
          <p:cNvSpPr>
            <a:spLocks noGrp="1" noChangeArrowheads="1"/>
          </p:cNvSpPr>
          <p:nvPr>
            <p:ph type="body" idx="1"/>
          </p:nvPr>
        </p:nvSpPr>
        <p:spPr>
          <a:xfrm>
            <a:off x="685800" y="1066800"/>
            <a:ext cx="8458200" cy="5257800"/>
          </a:xfrm>
        </p:spPr>
        <p:txBody>
          <a:bodyPr/>
          <a:lstStyle/>
          <a:p>
            <a:pPr lvl="1" eaLnBrk="1" hangingPunct="1">
              <a:buFont typeface="Arial" pitchFamily="34" charset="0"/>
              <a:buChar char="•"/>
            </a:pPr>
            <a:r>
              <a:rPr lang="en-US" dirty="0" smtClean="0"/>
              <a:t>Developmental </a:t>
            </a:r>
            <a:r>
              <a:rPr lang="en-US" dirty="0" smtClean="0"/>
              <a:t>delays</a:t>
            </a:r>
          </a:p>
          <a:p>
            <a:pPr lvl="1" eaLnBrk="1" hangingPunct="1">
              <a:buFont typeface="Arial" pitchFamily="34" charset="0"/>
              <a:buChar char="•"/>
            </a:pPr>
            <a:endParaRPr lang="en-US" dirty="0" smtClean="0"/>
          </a:p>
          <a:p>
            <a:pPr lvl="1" eaLnBrk="1" hangingPunct="1">
              <a:buFont typeface="Arial" pitchFamily="34" charset="0"/>
              <a:buChar char="•"/>
            </a:pPr>
            <a:r>
              <a:rPr lang="en-US" dirty="0" smtClean="0"/>
              <a:t>Suicidal </a:t>
            </a:r>
            <a:r>
              <a:rPr lang="en-US" dirty="0" smtClean="0"/>
              <a:t>thoughts</a:t>
            </a:r>
          </a:p>
          <a:p>
            <a:pPr lvl="1" eaLnBrk="1" hangingPunct="1">
              <a:buFont typeface="Arial" pitchFamily="34" charset="0"/>
              <a:buChar char="•"/>
            </a:pPr>
            <a:endParaRPr lang="en-US" dirty="0" smtClean="0"/>
          </a:p>
          <a:p>
            <a:pPr lvl="1" eaLnBrk="1" hangingPunct="1">
              <a:buFont typeface="Arial" pitchFamily="34" charset="0"/>
              <a:buChar char="•"/>
            </a:pPr>
            <a:r>
              <a:rPr lang="en-US" dirty="0" smtClean="0"/>
              <a:t>Difficulties </a:t>
            </a:r>
            <a:r>
              <a:rPr lang="en-US" dirty="0" smtClean="0"/>
              <a:t>forming close relationships</a:t>
            </a:r>
          </a:p>
          <a:p>
            <a:pPr lvl="1" eaLnBrk="1" hangingPunct="1">
              <a:buFont typeface="Arial" pitchFamily="34" charset="0"/>
              <a:buChar char="•"/>
            </a:pPr>
            <a:endParaRPr lang="en-US" dirty="0" smtClean="0"/>
          </a:p>
          <a:p>
            <a:pPr lvl="1" eaLnBrk="1" hangingPunct="1">
              <a:buFont typeface="Arial" pitchFamily="34" charset="0"/>
              <a:buChar char="•"/>
            </a:pPr>
            <a:r>
              <a:rPr lang="en-US" dirty="0" smtClean="0"/>
              <a:t>Less </a:t>
            </a:r>
            <a:r>
              <a:rPr lang="en-US" dirty="0" smtClean="0"/>
              <a:t>economic success</a:t>
            </a:r>
          </a:p>
          <a:p>
            <a:pPr lvl="1" eaLnBrk="1" hangingPunct="1">
              <a:buFont typeface="Arial" pitchFamily="34" charset="0"/>
              <a:buChar char="•"/>
            </a:pPr>
            <a:endParaRPr lang="en-US" dirty="0" smtClean="0"/>
          </a:p>
          <a:p>
            <a:pPr lvl="1" eaLnBrk="1" hangingPunct="1">
              <a:buFont typeface="Arial" pitchFamily="34" charset="0"/>
              <a:buChar char="•"/>
            </a:pPr>
            <a:r>
              <a:rPr lang="en-US" dirty="0" smtClean="0"/>
              <a:t>Increased </a:t>
            </a:r>
            <a:r>
              <a:rPr lang="en-US" dirty="0" smtClean="0"/>
              <a:t>risk </a:t>
            </a:r>
            <a:r>
              <a:rPr lang="en-US" dirty="0" smtClean="0"/>
              <a:t>to </a:t>
            </a:r>
            <a:r>
              <a:rPr lang="en-US" dirty="0" smtClean="0"/>
              <a:t>be abusive</a:t>
            </a:r>
          </a:p>
          <a:p>
            <a:pPr lvl="1" eaLnBrk="1" hangingPunct="1">
              <a:buFont typeface="Arial" pitchFamily="34" charset="0"/>
              <a:buChar char="•"/>
            </a:pPr>
            <a:endParaRPr lang="en-US" dirty="0" smtClean="0"/>
          </a:p>
          <a:p>
            <a:pPr lvl="1" eaLnBrk="1" hangingPunct="1">
              <a:buFont typeface="Arial" pitchFamily="34" charset="0"/>
              <a:buChar char="•"/>
            </a:pPr>
            <a:r>
              <a:rPr lang="en-US" dirty="0" smtClean="0"/>
              <a:t>Difficulty </a:t>
            </a:r>
            <a:r>
              <a:rPr lang="en-US" dirty="0" smtClean="0"/>
              <a:t>trusting intimate partners</a:t>
            </a:r>
          </a:p>
          <a:p>
            <a:pPr lvl="1" eaLnBrk="1" hangingPunct="1"/>
            <a:endParaRPr lang="en-US" sz="2400" dirty="0" smtClean="0"/>
          </a:p>
        </p:txBody>
      </p:sp>
      <p:sp>
        <p:nvSpPr>
          <p:cNvPr id="6" name="Footer Placeholder 5"/>
          <p:cNvSpPr>
            <a:spLocks noGrp="1"/>
          </p:cNvSpPr>
          <p:nvPr>
            <p:ph type="ftr" sz="quarter" idx="11"/>
          </p:nvPr>
        </p:nvSpPr>
        <p:spPr>
          <a:xfrm>
            <a:off x="3124200" y="6629400"/>
            <a:ext cx="38100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Response to Child Abuse</a:t>
            </a:r>
          </a:p>
        </p:txBody>
      </p:sp>
      <p:sp>
        <p:nvSpPr>
          <p:cNvPr id="26627" name="Rectangle 3"/>
          <p:cNvSpPr>
            <a:spLocks noGrp="1" noChangeArrowheads="1"/>
          </p:cNvSpPr>
          <p:nvPr>
            <p:ph type="body" idx="1"/>
          </p:nvPr>
        </p:nvSpPr>
        <p:spPr/>
        <p:txBody>
          <a:bodyPr/>
          <a:lstStyle/>
          <a:p>
            <a:pPr eaLnBrk="1" hangingPunct="1">
              <a:lnSpc>
                <a:spcPct val="90000"/>
              </a:lnSpc>
              <a:buFontTx/>
              <a:buNone/>
            </a:pPr>
            <a:r>
              <a:rPr lang="en-US" dirty="0" smtClean="0"/>
              <a:t>	</a:t>
            </a:r>
            <a:r>
              <a:rPr lang="en-US" dirty="0" smtClean="0"/>
              <a:t>No standard </a:t>
            </a:r>
            <a:r>
              <a:rPr lang="en-US" dirty="0" smtClean="0"/>
              <a:t>definition of child </a:t>
            </a:r>
            <a:r>
              <a:rPr lang="en-US" dirty="0" smtClean="0"/>
              <a:t>abuse</a:t>
            </a:r>
            <a:endParaRPr lang="en-US" dirty="0" smtClean="0"/>
          </a:p>
          <a:p>
            <a:pPr eaLnBrk="1" hangingPunct="1">
              <a:lnSpc>
                <a:spcPct val="90000"/>
              </a:lnSpc>
            </a:pPr>
            <a:endParaRPr lang="en-US" dirty="0" smtClean="0"/>
          </a:p>
          <a:p>
            <a:pPr eaLnBrk="1" hangingPunct="1">
              <a:lnSpc>
                <a:spcPct val="90000"/>
              </a:lnSpc>
            </a:pPr>
            <a:r>
              <a:rPr lang="en-US" dirty="0" smtClean="0"/>
              <a:t>Protocol:</a:t>
            </a:r>
            <a:endParaRPr lang="en-US" dirty="0" smtClean="0"/>
          </a:p>
          <a:p>
            <a:pPr lvl="1" eaLnBrk="1" hangingPunct="1">
              <a:lnSpc>
                <a:spcPct val="90000"/>
              </a:lnSpc>
            </a:pPr>
            <a:r>
              <a:rPr lang="en-US" dirty="0" smtClean="0"/>
              <a:t>Remove </a:t>
            </a:r>
            <a:r>
              <a:rPr lang="en-US" dirty="0" smtClean="0"/>
              <a:t>the </a:t>
            </a:r>
            <a:r>
              <a:rPr lang="en-US" dirty="0" smtClean="0"/>
              <a:t>child</a:t>
            </a:r>
            <a:endParaRPr lang="en-US" dirty="0" smtClean="0"/>
          </a:p>
          <a:p>
            <a:pPr lvl="1" eaLnBrk="1" hangingPunct="1">
              <a:lnSpc>
                <a:spcPct val="90000"/>
              </a:lnSpc>
            </a:pPr>
            <a:r>
              <a:rPr lang="en-US" dirty="0" smtClean="0"/>
              <a:t>Provide </a:t>
            </a:r>
            <a:r>
              <a:rPr lang="en-US" dirty="0" smtClean="0"/>
              <a:t>treatment</a:t>
            </a:r>
            <a:endParaRPr lang="en-US" dirty="0" smtClean="0"/>
          </a:p>
          <a:p>
            <a:pPr lvl="1" eaLnBrk="1" hangingPunct="1">
              <a:lnSpc>
                <a:spcPct val="90000"/>
              </a:lnSpc>
            </a:pPr>
            <a:r>
              <a:rPr lang="en-US" dirty="0" smtClean="0"/>
              <a:t>Re-educate the parents</a:t>
            </a:r>
          </a:p>
        </p:txBody>
      </p:sp>
      <p:sp>
        <p:nvSpPr>
          <p:cNvPr id="6" name="Footer Placeholder 5"/>
          <p:cNvSpPr>
            <a:spLocks noGrp="1"/>
          </p:cNvSpPr>
          <p:nvPr>
            <p:ph type="ftr" sz="quarter" idx="11"/>
          </p:nvPr>
        </p:nvSpPr>
        <p:spPr>
          <a:xfrm>
            <a:off x="3124200" y="6629400"/>
            <a:ext cx="4495800" cy="5334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2400" i="1" dirty="0" smtClean="0"/>
              <a:t/>
            </a:r>
            <a:br>
              <a:rPr lang="en-US" sz="2400" i="1" dirty="0" smtClean="0"/>
            </a:br>
            <a:r>
              <a:rPr lang="en-US" sz="2400" i="1" dirty="0" smtClean="0"/>
              <a:t>“</a:t>
            </a:r>
            <a:r>
              <a:rPr lang="en-US" sz="2400" i="1" dirty="0" smtClean="0"/>
              <a:t>No social problem is as universal as the oppression of the child.”</a:t>
            </a:r>
            <a:r>
              <a:rPr lang="en-US" sz="3200" dirty="0" smtClean="0"/>
              <a:t>  </a:t>
            </a:r>
            <a:r>
              <a:rPr lang="en-US" sz="1400" dirty="0" smtClean="0"/>
              <a:t>Maria Montessori</a:t>
            </a:r>
          </a:p>
        </p:txBody>
      </p:sp>
      <p:sp>
        <p:nvSpPr>
          <p:cNvPr id="27651" name="Rectangle 3"/>
          <p:cNvSpPr>
            <a:spLocks noGrp="1" noChangeArrowheads="1"/>
          </p:cNvSpPr>
          <p:nvPr>
            <p:ph type="body" sz="half" idx="1"/>
          </p:nvPr>
        </p:nvSpPr>
        <p:spPr>
          <a:xfrm>
            <a:off x="609600" y="990600"/>
            <a:ext cx="4610100" cy="5638800"/>
          </a:xfrm>
        </p:spPr>
        <p:txBody>
          <a:bodyPr/>
          <a:lstStyle/>
          <a:p>
            <a:pPr eaLnBrk="1" hangingPunct="1">
              <a:lnSpc>
                <a:spcPct val="90000"/>
              </a:lnSpc>
            </a:pPr>
            <a:r>
              <a:rPr lang="en-US" dirty="0" smtClean="0"/>
              <a:t>Funding for social </a:t>
            </a:r>
            <a:r>
              <a:rPr lang="en-US" dirty="0" smtClean="0"/>
              <a:t>services</a:t>
            </a:r>
          </a:p>
          <a:p>
            <a:pPr eaLnBrk="1" hangingPunct="1">
              <a:lnSpc>
                <a:spcPct val="90000"/>
              </a:lnSpc>
            </a:pPr>
            <a:endParaRPr lang="en-US" dirty="0" smtClean="0"/>
          </a:p>
          <a:p>
            <a:pPr eaLnBrk="1" hangingPunct="1">
              <a:lnSpc>
                <a:spcPct val="90000"/>
              </a:lnSpc>
            </a:pPr>
            <a:r>
              <a:rPr lang="en-US" dirty="0" smtClean="0"/>
              <a:t>Transition </a:t>
            </a:r>
            <a:r>
              <a:rPr lang="en-US" dirty="0" smtClean="0"/>
              <a:t>housing</a:t>
            </a:r>
          </a:p>
          <a:p>
            <a:pPr eaLnBrk="1" hangingPunct="1">
              <a:lnSpc>
                <a:spcPct val="90000"/>
              </a:lnSpc>
            </a:pPr>
            <a:endParaRPr lang="en-US" dirty="0" smtClean="0"/>
          </a:p>
          <a:p>
            <a:pPr eaLnBrk="1" hangingPunct="1">
              <a:lnSpc>
                <a:spcPct val="90000"/>
              </a:lnSpc>
            </a:pPr>
            <a:r>
              <a:rPr lang="en-US" dirty="0" smtClean="0"/>
              <a:t>Counseling</a:t>
            </a:r>
            <a:endParaRPr lang="en-US" dirty="0" smtClean="0"/>
          </a:p>
          <a:p>
            <a:pPr eaLnBrk="1" hangingPunct="1">
              <a:lnSpc>
                <a:spcPct val="90000"/>
              </a:lnSpc>
            </a:pPr>
            <a:endParaRPr lang="en-US" dirty="0" smtClean="0"/>
          </a:p>
          <a:p>
            <a:pPr eaLnBrk="1" hangingPunct="1">
              <a:lnSpc>
                <a:spcPct val="90000"/>
              </a:lnSpc>
            </a:pPr>
            <a:r>
              <a:rPr lang="en-US" dirty="0" smtClean="0"/>
              <a:t>Family </a:t>
            </a:r>
            <a:r>
              <a:rPr lang="en-US" dirty="0" smtClean="0"/>
              <a:t>courts </a:t>
            </a:r>
            <a:r>
              <a:rPr lang="en-US" dirty="0" smtClean="0"/>
              <a:t>vary</a:t>
            </a:r>
            <a:endParaRPr lang="en-US" dirty="0" smtClean="0"/>
          </a:p>
        </p:txBody>
      </p:sp>
      <p:pic>
        <p:nvPicPr>
          <p:cNvPr id="27652" name="Picture 6" descr="8098"/>
          <p:cNvPicPr>
            <a:picLocks noChangeAspect="1" noChangeArrowheads="1"/>
          </p:cNvPicPr>
          <p:nvPr/>
        </p:nvPicPr>
        <p:blipFill>
          <a:blip r:embed="rId3" cstate="print"/>
          <a:srcRect/>
          <a:stretch>
            <a:fillRect/>
          </a:stretch>
        </p:blipFill>
        <p:spPr bwMode="auto">
          <a:xfrm>
            <a:off x="5334000" y="1600200"/>
            <a:ext cx="3810000" cy="3810000"/>
          </a:xfrm>
          <a:prstGeom prst="rect">
            <a:avLst/>
          </a:prstGeom>
          <a:noFill/>
          <a:ln w="9525">
            <a:noFill/>
            <a:miter lim="800000"/>
            <a:headEnd/>
            <a:tailEnd/>
          </a:ln>
        </p:spPr>
      </p:pic>
      <p:sp>
        <p:nvSpPr>
          <p:cNvPr id="7" name="Footer Placeholder 6"/>
          <p:cNvSpPr>
            <a:spLocks noGrp="1"/>
          </p:cNvSpPr>
          <p:nvPr>
            <p:ph type="ftr" sz="quarter" idx="11"/>
          </p:nvPr>
        </p:nvSpPr>
        <p:spPr>
          <a:xfrm>
            <a:off x="3124200" y="6629400"/>
            <a:ext cx="44958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3" presetClass="emph" presetSubtype="0" fill="remove" nodeType="clickEffect">
                                  <p:stCondLst>
                                    <p:cond delay="0"/>
                                  </p:stCondLst>
                                  <p:childTnLst>
                                    <p:animClr clrSpc="rgb">
                                      <p:cBhvr override="childStyle">
                                        <p:cTn id="6" dur="1500" accel="50000" autoRev="1" fill="hold" tmFilter="0, 0; .33333, 1; 1, 1">
                                          <p:stCondLst>
                                            <p:cond delay="0"/>
                                          </p:stCondLst>
                                        </p:cTn>
                                        <p:tgtEl>
                                          <p:spTgt spid="27652"/>
                                        </p:tgtEl>
                                        <p:attrNameLst>
                                          <p:attrName>style.color</p:attrName>
                                        </p:attrNameLst>
                                      </p:cBhvr>
                                      <p:to>
                                        <a:schemeClr val="accent2"/>
                                      </p:to>
                                    </p:animClr>
                                    <p:animClr clrSpc="rgb">
                                      <p:cBhvr>
                                        <p:cTn id="7" dur="1500" accel="50000" autoRev="1" fill="hold" tmFilter="0, 0; .33333, 1; 1, 1">
                                          <p:stCondLst>
                                            <p:cond delay="0"/>
                                          </p:stCondLst>
                                        </p:cTn>
                                        <p:tgtEl>
                                          <p:spTgt spid="27652"/>
                                        </p:tgtEl>
                                        <p:attrNameLst>
                                          <p:attrName>fillcolor</p:attrName>
                                        </p:attrNameLst>
                                      </p:cBhvr>
                                      <p:to>
                                        <a:schemeClr val="accent2"/>
                                      </p:to>
                                    </p:animClr>
                                    <p:set>
                                      <p:cBhvr>
                                        <p:cTn id="8" dur="3000" fill="hold"/>
                                        <p:tgtEl>
                                          <p:spTgt spid="27652"/>
                                        </p:tgtEl>
                                        <p:attrNameLst>
                                          <p:attrName>fill.type</p:attrName>
                                        </p:attrNameLst>
                                      </p:cBhvr>
                                      <p:to>
                                        <p:strVal val="solid"/>
                                      </p:to>
                                    </p:set>
                                    <p:set>
                                      <p:cBhvr>
                                        <p:cTn id="9" dur="3000" fill="hold"/>
                                        <p:tgtEl>
                                          <p:spTgt spid="27652"/>
                                        </p:tgtEl>
                                        <p:attrNameLst>
                                          <p:attrName>fill.on</p:attrName>
                                        </p:attrNameLst>
                                      </p:cBhvr>
                                      <p:to>
                                        <p:strVal val="true"/>
                                      </p:to>
                                    </p:set>
                                    <p:animScale>
                                      <p:cBhvr>
                                        <p:cTn id="10" dur="1500" accel="50000" autoRev="1" fill="hold" tmFilter="0, 0; .33333, 1; 1, 1">
                                          <p:stCondLst>
                                            <p:cond delay="0"/>
                                          </p:stCondLst>
                                        </p:cTn>
                                        <p:tgtEl>
                                          <p:spTgt spid="27652"/>
                                        </p:tgtEl>
                                      </p:cBhvr>
                                      <p:from x="100000" y="100000"/>
                                      <p:to x="100000" y="14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Art From Abused Children</a:t>
            </a:r>
          </a:p>
        </p:txBody>
      </p:sp>
      <p:pic>
        <p:nvPicPr>
          <p:cNvPr id="28676" name="Picture 5" descr="art_process"/>
          <p:cNvPicPr>
            <a:picLocks noChangeAspect="1" noChangeArrowheads="1"/>
          </p:cNvPicPr>
          <p:nvPr/>
        </p:nvPicPr>
        <p:blipFill>
          <a:blip r:embed="rId3" cstate="print"/>
          <a:srcRect/>
          <a:stretch>
            <a:fillRect/>
          </a:stretch>
        </p:blipFill>
        <p:spPr bwMode="auto">
          <a:xfrm>
            <a:off x="2971800" y="990600"/>
            <a:ext cx="3484563" cy="4167188"/>
          </a:xfrm>
          <a:prstGeom prst="rect">
            <a:avLst/>
          </a:prstGeom>
          <a:noFill/>
          <a:ln w="9525">
            <a:noFill/>
            <a:miter lim="800000"/>
            <a:headEnd/>
            <a:tailEnd/>
          </a:ln>
        </p:spPr>
      </p:pic>
      <p:sp>
        <p:nvSpPr>
          <p:cNvPr id="28677" name="Text Box 6"/>
          <p:cNvSpPr txBox="1">
            <a:spLocks noChangeArrowheads="1"/>
          </p:cNvSpPr>
          <p:nvPr/>
        </p:nvSpPr>
        <p:spPr bwMode="auto">
          <a:xfrm>
            <a:off x="2895600" y="5486400"/>
            <a:ext cx="3690938" cy="519113"/>
          </a:xfrm>
          <a:prstGeom prst="rect">
            <a:avLst/>
          </a:prstGeom>
          <a:noFill/>
          <a:ln w="9525">
            <a:noFill/>
            <a:miter lim="800000"/>
            <a:headEnd/>
            <a:tailEnd/>
          </a:ln>
        </p:spPr>
        <p:txBody>
          <a:bodyPr>
            <a:spAutoFit/>
          </a:bodyPr>
          <a:lstStyle/>
          <a:p>
            <a:pPr algn="ctr"/>
            <a:r>
              <a:rPr lang="en-US" sz="2800"/>
              <a:t>There has to be hope.</a:t>
            </a:r>
          </a:p>
        </p:txBody>
      </p:sp>
      <p:sp>
        <p:nvSpPr>
          <p:cNvPr id="6" name="5-Point Star 5">
            <a:hlinkClick r:id="rId4"/>
          </p:cNvPr>
          <p:cNvSpPr/>
          <p:nvPr/>
        </p:nvSpPr>
        <p:spPr bwMode="auto">
          <a:xfrm>
            <a:off x="6477000" y="4800600"/>
            <a:ext cx="990600" cy="990600"/>
          </a:xfrm>
          <a:prstGeom prst="star5">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sp>
        <p:nvSpPr>
          <p:cNvPr id="9" name="Footer Placeholder 8"/>
          <p:cNvSpPr>
            <a:spLocks noGrp="1"/>
          </p:cNvSpPr>
          <p:nvPr>
            <p:ph type="ftr" sz="quarter" idx="11"/>
          </p:nvPr>
        </p:nvSpPr>
        <p:spPr>
          <a:xfrm>
            <a:off x="3124200" y="6629400"/>
            <a:ext cx="4419600" cy="228600"/>
          </a:xfrm>
        </p:spPr>
        <p:txBody>
          <a:bodyPr/>
          <a:lstStyle/>
          <a:p>
            <a:pPr>
              <a:defRPr/>
            </a:pPr>
            <a:r>
              <a:rPr lang="en-US" dirty="0" smtClean="0"/>
              <a:t>Relationship Violence - 2005 MB Education Citizenship &amp; Youth</a:t>
            </a:r>
            <a:endParaRPr lang="en-US" dirty="0"/>
          </a:p>
        </p:txBody>
      </p:sp>
      <p:sp>
        <p:nvSpPr>
          <p:cNvPr id="10" name="5-Point Star 9"/>
          <p:cNvSpPr/>
          <p:nvPr/>
        </p:nvSpPr>
        <p:spPr bwMode="auto">
          <a:xfrm>
            <a:off x="1981200" y="4800600"/>
            <a:ext cx="990600" cy="990600"/>
          </a:xfrm>
          <a:prstGeom prst="star5">
            <a:avLst>
              <a:gd name="adj" fmla="val 20513"/>
              <a:gd name="hf" fmla="val 105146"/>
              <a:gd name="vf" fmla="val 110557"/>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sp>
        <p:nvSpPr>
          <p:cNvPr id="12" name="Rectangle 11"/>
          <p:cNvSpPr/>
          <p:nvPr/>
        </p:nvSpPr>
        <p:spPr>
          <a:xfrm>
            <a:off x="6019800" y="5943600"/>
            <a:ext cx="4572000" cy="307777"/>
          </a:xfrm>
          <a:prstGeom prst="rect">
            <a:avLst/>
          </a:prstGeom>
        </p:spPr>
        <p:txBody>
          <a:bodyPr>
            <a:spAutoFit/>
          </a:bodyPr>
          <a:lstStyle/>
          <a:p>
            <a:r>
              <a:rPr lang="en-US" sz="1400" dirty="0" smtClean="0">
                <a:hlinkClick r:id="rId5"/>
              </a:rPr>
              <a:t>http://www.youtube.com/</a:t>
            </a:r>
            <a:endParaRPr lang="en-US" sz="1400" dirty="0" smtClean="0"/>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sz="1800" dirty="0" smtClean="0">
                <a:hlinkClick r:id="rId3"/>
              </a:rPr>
              <a:t>www.canada.justice.gc.ca </a:t>
            </a:r>
            <a:endParaRPr lang="en-US" sz="1800" dirty="0" smtClean="0"/>
          </a:p>
          <a:p>
            <a:r>
              <a:rPr lang="en-US" sz="1800" dirty="0" smtClean="0">
                <a:hlinkClick r:id="rId4"/>
              </a:rPr>
              <a:t>http://www.cbc.ca/canada/story/2006/07/13/spousal-abuse.html?ref=rss</a:t>
            </a:r>
            <a:endParaRPr lang="en-US" sz="1800" dirty="0" smtClean="0"/>
          </a:p>
          <a:p>
            <a:r>
              <a:rPr lang="en-US" sz="1800" dirty="0" smtClean="0"/>
              <a:t>Child at Risk Report: Government of Canada</a:t>
            </a:r>
            <a:endParaRPr lang="en-US" sz="1800" dirty="0" smtClean="0"/>
          </a:p>
          <a:p>
            <a:r>
              <a:rPr lang="en-US" sz="1800" dirty="0" smtClean="0"/>
              <a:t>Senior </a:t>
            </a:r>
            <a:r>
              <a:rPr lang="en-US" sz="1800" dirty="0" smtClean="0"/>
              <a:t>4 Family Studies(40S)</a:t>
            </a:r>
          </a:p>
          <a:p>
            <a:pPr>
              <a:buNone/>
            </a:pPr>
            <a:r>
              <a:rPr lang="en-US" sz="1800" dirty="0" smtClean="0"/>
              <a:t>     A </a:t>
            </a:r>
            <a:r>
              <a:rPr lang="en-US" sz="1800" dirty="0" smtClean="0"/>
              <a:t>Course for Distance Learning  2005 Manitoba Education, Citizenship and </a:t>
            </a:r>
            <a:r>
              <a:rPr lang="en-US" sz="1800" dirty="0" smtClean="0"/>
              <a:t>Youth</a:t>
            </a:r>
            <a:r>
              <a:rPr lang="en-US" sz="1800" dirty="0" smtClean="0"/>
              <a:t> </a:t>
            </a:r>
            <a:endParaRPr lang="en-US" sz="1800" dirty="0" smtClean="0"/>
          </a:p>
          <a:p>
            <a:r>
              <a:rPr lang="en-US" sz="1800" dirty="0" smtClean="0">
                <a:hlinkClick r:id="rId5"/>
              </a:rPr>
              <a:t>http://www.kcdvtf.org/05-respect_posters_DATINGVIOLENCE1.jpg</a:t>
            </a:r>
            <a:endParaRPr lang="en-US" sz="1800" dirty="0" smtClean="0"/>
          </a:p>
          <a:p>
            <a:r>
              <a:rPr lang="en-US" sz="1800" dirty="0" smtClean="0"/>
              <a:t>Klinic</a:t>
            </a:r>
            <a:r>
              <a:rPr lang="en-US" sz="1800" dirty="0" smtClean="0"/>
              <a:t> Community Health Centre, Winnipeg MB, 2005</a:t>
            </a:r>
          </a:p>
          <a:p>
            <a:r>
              <a:rPr lang="en-US" sz="1800" dirty="0" smtClean="0">
                <a:hlinkClick r:id="rId6"/>
              </a:rPr>
              <a:t>http://www.wordle.net/</a:t>
            </a:r>
            <a:endParaRPr lang="en-US" sz="1800" dirty="0" smtClean="0"/>
          </a:p>
          <a:p>
            <a:r>
              <a:rPr lang="en-US" sz="1800" dirty="0" smtClean="0">
                <a:hlinkClick r:id="rId7"/>
              </a:rPr>
              <a:t>http://www.youtube.com/watch?v=jVbkz_3lO3c</a:t>
            </a:r>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a:p>
        </p:txBody>
      </p:sp>
      <p:sp>
        <p:nvSpPr>
          <p:cNvPr id="4" name="Footer Placeholder 3"/>
          <p:cNvSpPr>
            <a:spLocks noGrp="1"/>
          </p:cNvSpPr>
          <p:nvPr>
            <p:ph type="ftr" sz="quarter" idx="11"/>
          </p:nvPr>
        </p:nvSpPr>
        <p:spPr>
          <a:xfrm>
            <a:off x="2819400" y="6629400"/>
            <a:ext cx="41910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Objectives</a:t>
            </a:r>
            <a:endParaRPr lang="en-US" dirty="0"/>
          </a:p>
        </p:txBody>
      </p:sp>
      <p:sp>
        <p:nvSpPr>
          <p:cNvPr id="6" name="Content Placeholder 5"/>
          <p:cNvSpPr>
            <a:spLocks noGrp="1"/>
          </p:cNvSpPr>
          <p:nvPr>
            <p:ph idx="1"/>
          </p:nvPr>
        </p:nvSpPr>
        <p:spPr/>
        <p:txBody>
          <a:bodyPr/>
          <a:lstStyle/>
          <a:p>
            <a:r>
              <a:rPr lang="en-US" dirty="0" smtClean="0"/>
              <a:t>GLO 1.2.1 Identify </a:t>
            </a:r>
            <a:r>
              <a:rPr lang="en-US" dirty="0" smtClean="0"/>
              <a:t>and describe the </a:t>
            </a:r>
            <a:r>
              <a:rPr lang="en-US" dirty="0" smtClean="0"/>
              <a:t>forms of relationship violence and abuse.</a:t>
            </a:r>
            <a:endParaRPr lang="en-US" dirty="0"/>
          </a:p>
        </p:txBody>
      </p:sp>
      <p:sp>
        <p:nvSpPr>
          <p:cNvPr id="9" name="Footer Placeholder 8"/>
          <p:cNvSpPr>
            <a:spLocks noGrp="1"/>
          </p:cNvSpPr>
          <p:nvPr>
            <p:ph type="ftr" sz="quarter" idx="11"/>
          </p:nvPr>
        </p:nvSpPr>
        <p:spPr>
          <a:xfrm>
            <a:off x="3124200" y="6629400"/>
            <a:ext cx="41148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smtClean="0"/>
              <a:t>Definitions</a:t>
            </a:r>
          </a:p>
        </p:txBody>
      </p:sp>
      <p:sp>
        <p:nvSpPr>
          <p:cNvPr id="6147" name="Rectangle 3"/>
          <p:cNvSpPr>
            <a:spLocks noGrp="1" noChangeArrowheads="1"/>
          </p:cNvSpPr>
          <p:nvPr>
            <p:ph sz="half" idx="1"/>
          </p:nvPr>
        </p:nvSpPr>
        <p:spPr/>
        <p:txBody>
          <a:bodyPr/>
          <a:lstStyle/>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r>
              <a:rPr lang="en-US" dirty="0" smtClean="0"/>
              <a:t>Violence</a:t>
            </a:r>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r>
              <a:rPr lang="en-US" dirty="0" smtClean="0"/>
              <a:t>Abuse</a:t>
            </a:r>
            <a:endParaRPr lang="en-US" dirty="0" smtClean="0"/>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pPr>
            <a:endParaRPr lang="en-US" dirty="0" smtClean="0"/>
          </a:p>
          <a:p>
            <a:pPr eaLnBrk="1" hangingPunct="1">
              <a:lnSpc>
                <a:spcPct val="90000"/>
              </a:lnSpc>
              <a:buNone/>
            </a:pPr>
            <a:endParaRPr lang="en-US" dirty="0" smtClean="0"/>
          </a:p>
        </p:txBody>
      </p:sp>
      <p:pic>
        <p:nvPicPr>
          <p:cNvPr id="6149" name="Picture 5" descr="C:\Documents and Settings\Admin\Local Settings\Temporary Internet Files\Content.IE5\KN9CPK2N\MC900432693[1].png">
            <a:hlinkClick r:id="rId3" action="ppaction://hlinksldjump"/>
          </p:cNvPr>
          <p:cNvPicPr>
            <a:picLocks noChangeAspect="1" noChangeArrowheads="1"/>
          </p:cNvPicPr>
          <p:nvPr/>
        </p:nvPicPr>
        <p:blipFill>
          <a:blip r:embed="rId4" cstate="print"/>
          <a:srcRect/>
          <a:stretch>
            <a:fillRect/>
          </a:stretch>
        </p:blipFill>
        <p:spPr bwMode="auto">
          <a:xfrm>
            <a:off x="0" y="6172200"/>
            <a:ext cx="685800" cy="685800"/>
          </a:xfrm>
          <a:prstGeom prst="rect">
            <a:avLst/>
          </a:prstGeom>
          <a:noFill/>
        </p:spPr>
      </p:pic>
      <p:pic>
        <p:nvPicPr>
          <p:cNvPr id="6150" name="Picture 6" descr="C:\Documents and Settings\Admin\Local Settings\Temporary Internet Files\Content.IE5\JKPGTB67\MP900444123[1].jpg"/>
          <p:cNvPicPr>
            <a:picLocks noGrp="1" noChangeAspect="1" noChangeArrowheads="1"/>
          </p:cNvPicPr>
          <p:nvPr>
            <p:ph sz="half" idx="2"/>
          </p:nvPr>
        </p:nvPicPr>
        <p:blipFill>
          <a:blip r:embed="rId5" cstate="print"/>
          <a:srcRect/>
          <a:stretch>
            <a:fillRect/>
          </a:stretch>
        </p:blipFill>
        <p:spPr bwMode="auto">
          <a:xfrm>
            <a:off x="4800600" y="1025665"/>
            <a:ext cx="3352800" cy="5044036"/>
          </a:xfrm>
          <a:prstGeom prst="rect">
            <a:avLst/>
          </a:prstGeom>
          <a:noFill/>
        </p:spPr>
      </p:pic>
      <p:sp>
        <p:nvSpPr>
          <p:cNvPr id="15" name="Footer Placeholder 14"/>
          <p:cNvSpPr>
            <a:spLocks noGrp="1"/>
          </p:cNvSpPr>
          <p:nvPr>
            <p:ph type="ftr" sz="quarter" idx="11"/>
          </p:nvPr>
        </p:nvSpPr>
        <p:spPr>
          <a:xfrm>
            <a:off x="3124200" y="6629400"/>
            <a:ext cx="40386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2000" tmFilter="0, 0; .2, .5; .8, .5; 1, 0"/>
                                        <p:tgtEl>
                                          <p:spTgt spid="6150"/>
                                        </p:tgtEl>
                                      </p:cBhvr>
                                    </p:animEffect>
                                    <p:animScale>
                                      <p:cBhvr>
                                        <p:cTn id="7" dur="1000" autoRev="1" fill="hold"/>
                                        <p:tgtEl>
                                          <p:spTgt spid="61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9" name="Rectangle 2"/>
          <p:cNvSpPr>
            <a:spLocks noGrp="1" noChangeArrowheads="1"/>
          </p:cNvSpPr>
          <p:nvPr>
            <p:ph type="title"/>
          </p:nvPr>
        </p:nvSpPr>
        <p:spPr/>
        <p:txBody>
          <a:bodyPr/>
          <a:lstStyle/>
          <a:p>
            <a:pPr eaLnBrk="1" hangingPunct="1"/>
            <a:r>
              <a:rPr lang="en-US" sz="3200" dirty="0" smtClean="0"/>
              <a:t>Forms of Relationship Violence</a:t>
            </a:r>
          </a:p>
        </p:txBody>
      </p:sp>
      <p:graphicFrame>
        <p:nvGraphicFramePr>
          <p:cNvPr id="6" name="Diagram 5"/>
          <p:cNvGraphicFramePr/>
          <p:nvPr/>
        </p:nvGraphicFramePr>
        <p:xfrm>
          <a:off x="-762000" y="0"/>
          <a:ext cx="11963400" cy="6477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5" descr="C:\Documents and Settings\Admin\Local Settings\Temporary Internet Files\Content.IE5\KN9CPK2N\MC900432693[1].png">
            <a:hlinkClick r:id="rId8" action="ppaction://hlinksldjump"/>
          </p:cNvPr>
          <p:cNvPicPr>
            <a:picLocks noChangeAspect="1" noChangeArrowheads="1"/>
          </p:cNvPicPr>
          <p:nvPr/>
        </p:nvPicPr>
        <p:blipFill>
          <a:blip r:embed="rId9" cstate="print"/>
          <a:srcRect/>
          <a:stretch>
            <a:fillRect/>
          </a:stretch>
        </p:blipFill>
        <p:spPr bwMode="auto">
          <a:xfrm>
            <a:off x="0" y="6172200"/>
            <a:ext cx="685800" cy="685800"/>
          </a:xfrm>
          <a:prstGeom prst="rect">
            <a:avLst/>
          </a:prstGeom>
          <a:noFill/>
        </p:spPr>
      </p:pic>
      <p:sp>
        <p:nvSpPr>
          <p:cNvPr id="10" name="Footer Placeholder 9"/>
          <p:cNvSpPr>
            <a:spLocks noGrp="1"/>
          </p:cNvSpPr>
          <p:nvPr>
            <p:ph type="ftr" sz="quarter" idx="11"/>
          </p:nvPr>
        </p:nvSpPr>
        <p:spPr>
          <a:xfrm>
            <a:off x="3124200" y="6629400"/>
            <a:ext cx="45720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anim calcmode="lin" valueType="num">
                                      <p:cBhvr>
                                        <p:cTn id="8" dur="5000" fill="hold"/>
                                        <p:tgtEl>
                                          <p:spTgt spid="6"/>
                                        </p:tgtEl>
                                        <p:attrNameLst>
                                          <p:attrName>style.rotation</p:attrName>
                                        </p:attrNameLst>
                                      </p:cBhvr>
                                      <p:tavLst>
                                        <p:tav tm="0">
                                          <p:val>
                                            <p:fltVal val="720"/>
                                          </p:val>
                                        </p:tav>
                                        <p:tav tm="100000">
                                          <p:val>
                                            <p:fltVal val="0"/>
                                          </p:val>
                                        </p:tav>
                                      </p:tavLst>
                                    </p:anim>
                                    <p:anim calcmode="lin" valueType="num">
                                      <p:cBhvr>
                                        <p:cTn id="9" dur="5000" fill="hold"/>
                                        <p:tgtEl>
                                          <p:spTgt spid="6"/>
                                        </p:tgtEl>
                                        <p:attrNameLst>
                                          <p:attrName>ppt_h</p:attrName>
                                        </p:attrNameLst>
                                      </p:cBhvr>
                                      <p:tavLst>
                                        <p:tav tm="0">
                                          <p:val>
                                            <p:fltVal val="0"/>
                                          </p:val>
                                        </p:tav>
                                        <p:tav tm="100000">
                                          <p:val>
                                            <p:strVal val="#ppt_h"/>
                                          </p:val>
                                        </p:tav>
                                      </p:tavLst>
                                    </p:anim>
                                    <p:anim calcmode="lin" valueType="num">
                                      <p:cBhvr>
                                        <p:cTn id="10" dur="5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smtClean="0"/>
              <a:t>Violence Against Women</a:t>
            </a:r>
          </a:p>
        </p:txBody>
      </p:sp>
      <p:sp>
        <p:nvSpPr>
          <p:cNvPr id="7171" name="Rectangle 3"/>
          <p:cNvSpPr>
            <a:spLocks noGrp="1" noChangeArrowheads="1"/>
          </p:cNvSpPr>
          <p:nvPr>
            <p:ph type="body" sz="half" idx="1"/>
          </p:nvPr>
        </p:nvSpPr>
        <p:spPr>
          <a:xfrm>
            <a:off x="1143000" y="1524000"/>
            <a:ext cx="4076700" cy="3962400"/>
          </a:xfrm>
        </p:spPr>
        <p:txBody>
          <a:bodyPr/>
          <a:lstStyle/>
          <a:p>
            <a:pPr eaLnBrk="1" hangingPunct="1"/>
            <a:r>
              <a:rPr lang="en-US" sz="2400" dirty="0" smtClean="0"/>
              <a:t>Female victims</a:t>
            </a:r>
          </a:p>
          <a:p>
            <a:pPr eaLnBrk="1" hangingPunct="1"/>
            <a:endParaRPr lang="en-US" sz="2400" dirty="0" smtClean="0"/>
          </a:p>
          <a:p>
            <a:pPr eaLnBrk="1" hangingPunct="1"/>
            <a:endParaRPr lang="en-US" sz="2400" dirty="0" smtClean="0"/>
          </a:p>
          <a:p>
            <a:pPr eaLnBrk="1" hangingPunct="1"/>
            <a:endParaRPr lang="en-US" sz="2400" dirty="0" smtClean="0"/>
          </a:p>
          <a:p>
            <a:pPr eaLnBrk="1" hangingPunct="1"/>
            <a:r>
              <a:rPr lang="en-US" sz="2400" dirty="0" smtClean="0"/>
              <a:t>Spousal Abuse</a:t>
            </a:r>
          </a:p>
          <a:p>
            <a:pPr eaLnBrk="1" hangingPunct="1"/>
            <a:endParaRPr lang="en-US" sz="2400" dirty="0" smtClean="0"/>
          </a:p>
          <a:p>
            <a:pPr eaLnBrk="1" hangingPunct="1"/>
            <a:endParaRPr lang="en-US" sz="2400" dirty="0" smtClean="0"/>
          </a:p>
          <a:p>
            <a:pPr eaLnBrk="1" hangingPunct="1"/>
            <a:endParaRPr lang="en-US" sz="2400" dirty="0" smtClean="0"/>
          </a:p>
          <a:p>
            <a:pPr eaLnBrk="1" hangingPunct="1"/>
            <a:endParaRPr lang="en-US" sz="2400" dirty="0" smtClean="0"/>
          </a:p>
          <a:p>
            <a:pPr eaLnBrk="1" hangingPunct="1"/>
            <a:r>
              <a:rPr lang="en-US" sz="2400" dirty="0" smtClean="0"/>
              <a:t>Typical Characteristics</a:t>
            </a:r>
            <a:endParaRPr lang="en-US" sz="2400" dirty="0" smtClean="0"/>
          </a:p>
        </p:txBody>
      </p:sp>
      <p:sp>
        <p:nvSpPr>
          <p:cNvPr id="7172" name="Rectangle 6"/>
          <p:cNvSpPr>
            <a:spLocks noGrp="1" noChangeArrowheads="1"/>
          </p:cNvSpPr>
          <p:nvPr>
            <p:ph type="body" sz="half" idx="2"/>
          </p:nvPr>
        </p:nvSpPr>
        <p:spPr/>
        <p:txBody>
          <a:bodyPr/>
          <a:lstStyle/>
          <a:p>
            <a:pPr eaLnBrk="1" hangingPunct="1"/>
            <a:endParaRPr lang="en-US" dirty="0" smtClean="0"/>
          </a:p>
        </p:txBody>
      </p:sp>
      <p:pic>
        <p:nvPicPr>
          <p:cNvPr id="7173" name="Picture 5" descr="r_domestic_violence2"/>
          <p:cNvPicPr>
            <a:picLocks noChangeAspect="1" noChangeArrowheads="1"/>
          </p:cNvPicPr>
          <p:nvPr/>
        </p:nvPicPr>
        <p:blipFill>
          <a:blip r:embed="rId3" cstate="print"/>
          <a:srcRect/>
          <a:stretch>
            <a:fillRect/>
          </a:stretch>
        </p:blipFill>
        <p:spPr bwMode="auto">
          <a:xfrm>
            <a:off x="5110163" y="838200"/>
            <a:ext cx="4033837" cy="5562600"/>
          </a:xfrm>
          <a:prstGeom prst="rect">
            <a:avLst/>
          </a:prstGeom>
          <a:noFill/>
          <a:ln w="9525">
            <a:noFill/>
            <a:miter lim="800000"/>
            <a:headEnd/>
            <a:tailEnd/>
          </a:ln>
        </p:spPr>
      </p:pic>
      <p:pic>
        <p:nvPicPr>
          <p:cNvPr id="6" name="Picture 5" descr="C:\Documents and Settings\Admin\Local Settings\Temporary Internet Files\Content.IE5\KN9CPK2N\MC900432693[1].png">
            <a:hlinkClick r:id="rId4" action="ppaction://hlinksldjump"/>
          </p:cNvPr>
          <p:cNvPicPr>
            <a:picLocks noChangeAspect="1" noChangeArrowheads="1"/>
          </p:cNvPicPr>
          <p:nvPr/>
        </p:nvPicPr>
        <p:blipFill>
          <a:blip r:embed="rId5" cstate="print"/>
          <a:srcRect/>
          <a:stretch>
            <a:fillRect/>
          </a:stretch>
        </p:blipFill>
        <p:spPr bwMode="auto">
          <a:xfrm>
            <a:off x="0" y="6248400"/>
            <a:ext cx="685800" cy="685800"/>
          </a:xfrm>
          <a:prstGeom prst="rect">
            <a:avLst/>
          </a:prstGeom>
          <a:noFill/>
        </p:spPr>
      </p:pic>
      <p:sp>
        <p:nvSpPr>
          <p:cNvPr id="9" name="Footer Placeholder 8"/>
          <p:cNvSpPr>
            <a:spLocks noGrp="1"/>
          </p:cNvSpPr>
          <p:nvPr>
            <p:ph type="ftr" sz="quarter" idx="11"/>
          </p:nvPr>
        </p:nvSpPr>
        <p:spPr>
          <a:xfrm>
            <a:off x="3124200" y="6629400"/>
            <a:ext cx="4343400" cy="5334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fade">
                                      <p:cBhvr>
                                        <p:cTn id="7" dur="5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47800" y="0"/>
            <a:ext cx="7696200" cy="990600"/>
          </a:xfrm>
        </p:spPr>
        <p:txBody>
          <a:bodyPr/>
          <a:lstStyle/>
          <a:p>
            <a:pPr eaLnBrk="1" hangingPunct="1"/>
            <a:r>
              <a:rPr lang="en-US" sz="3200" dirty="0" smtClean="0"/>
              <a:t>More Likely </a:t>
            </a:r>
            <a:r>
              <a:rPr lang="en-US" sz="3200" dirty="0" smtClean="0"/>
              <a:t>to </a:t>
            </a:r>
            <a:r>
              <a:rPr lang="en-US" sz="3200" dirty="0" smtClean="0"/>
              <a:t>Occur</a:t>
            </a:r>
            <a:endParaRPr lang="en-US" sz="3200" dirty="0" smtClean="0"/>
          </a:p>
        </p:txBody>
      </p:sp>
      <p:sp>
        <p:nvSpPr>
          <p:cNvPr id="8195" name="Rectangle 3"/>
          <p:cNvSpPr>
            <a:spLocks noGrp="1" noChangeArrowheads="1"/>
          </p:cNvSpPr>
          <p:nvPr>
            <p:ph type="body" idx="1"/>
          </p:nvPr>
        </p:nvSpPr>
        <p:spPr>
          <a:xfrm>
            <a:off x="1447800" y="838200"/>
            <a:ext cx="7696200" cy="5334000"/>
          </a:xfrm>
        </p:spPr>
        <p:txBody>
          <a:bodyPr/>
          <a:lstStyle/>
          <a:p>
            <a:pPr eaLnBrk="1" hangingPunct="1">
              <a:lnSpc>
                <a:spcPct val="90000"/>
              </a:lnSpc>
            </a:pPr>
            <a:r>
              <a:rPr lang="en-US" dirty="0" smtClean="0"/>
              <a:t>New relationships</a:t>
            </a:r>
            <a:endParaRPr lang="en-US" dirty="0" smtClean="0"/>
          </a:p>
          <a:p>
            <a:pPr eaLnBrk="1" hangingPunct="1">
              <a:lnSpc>
                <a:spcPct val="90000"/>
              </a:lnSpc>
            </a:pPr>
            <a:endParaRPr lang="en-US" dirty="0" smtClean="0"/>
          </a:p>
          <a:p>
            <a:pPr eaLnBrk="1" hangingPunct="1">
              <a:lnSpc>
                <a:spcPct val="90000"/>
              </a:lnSpc>
            </a:pPr>
            <a:r>
              <a:rPr lang="en-US" dirty="0" smtClean="0"/>
              <a:t>Younger People</a:t>
            </a:r>
            <a:endParaRPr lang="en-US" dirty="0" smtClean="0"/>
          </a:p>
          <a:p>
            <a:pPr eaLnBrk="1" hangingPunct="1">
              <a:lnSpc>
                <a:spcPct val="90000"/>
              </a:lnSpc>
            </a:pPr>
            <a:endParaRPr lang="en-US" dirty="0" smtClean="0"/>
          </a:p>
          <a:p>
            <a:pPr eaLnBrk="1" hangingPunct="1">
              <a:lnSpc>
                <a:spcPct val="90000"/>
              </a:lnSpc>
            </a:pPr>
            <a:r>
              <a:rPr lang="en-US" dirty="0" smtClean="0"/>
              <a:t>Common Law</a:t>
            </a:r>
            <a:endParaRPr lang="en-US" dirty="0" smtClean="0"/>
          </a:p>
          <a:p>
            <a:pPr eaLnBrk="1" hangingPunct="1">
              <a:lnSpc>
                <a:spcPct val="90000"/>
              </a:lnSpc>
            </a:pPr>
            <a:endParaRPr lang="en-US" dirty="0" smtClean="0"/>
          </a:p>
          <a:p>
            <a:pPr eaLnBrk="1" hangingPunct="1">
              <a:lnSpc>
                <a:spcPct val="90000"/>
              </a:lnSpc>
            </a:pPr>
            <a:r>
              <a:rPr lang="en-US" dirty="0" smtClean="0"/>
              <a:t>Rural or Isolated Areas</a:t>
            </a:r>
            <a:endParaRPr lang="en-US" dirty="0" smtClean="0"/>
          </a:p>
          <a:p>
            <a:pPr eaLnBrk="1" hangingPunct="1">
              <a:lnSpc>
                <a:spcPct val="90000"/>
              </a:lnSpc>
            </a:pPr>
            <a:endParaRPr lang="en-US" dirty="0" smtClean="0"/>
          </a:p>
          <a:p>
            <a:pPr eaLnBrk="1" hangingPunct="1">
              <a:lnSpc>
                <a:spcPct val="90000"/>
              </a:lnSpc>
            </a:pPr>
            <a:r>
              <a:rPr lang="en-US" dirty="0" smtClean="0"/>
              <a:t>Immigrant Women</a:t>
            </a:r>
            <a:endParaRPr lang="en-US" dirty="0" smtClean="0"/>
          </a:p>
          <a:p>
            <a:pPr eaLnBrk="1" hangingPunct="1">
              <a:lnSpc>
                <a:spcPct val="90000"/>
              </a:lnSpc>
            </a:pPr>
            <a:endParaRPr lang="en-US" dirty="0" smtClean="0"/>
          </a:p>
          <a:p>
            <a:pPr eaLnBrk="1" hangingPunct="1">
              <a:lnSpc>
                <a:spcPct val="90000"/>
              </a:lnSpc>
            </a:pPr>
            <a:r>
              <a:rPr lang="en-US" dirty="0" smtClean="0"/>
              <a:t>Physically Challenged/Disabled</a:t>
            </a:r>
          </a:p>
          <a:p>
            <a:pPr eaLnBrk="1" hangingPunct="1">
              <a:lnSpc>
                <a:spcPct val="90000"/>
              </a:lnSpc>
            </a:pPr>
            <a:endParaRPr lang="en-US" dirty="0" smtClean="0"/>
          </a:p>
        </p:txBody>
      </p:sp>
      <p:sp>
        <p:nvSpPr>
          <p:cNvPr id="4" name="Content Placeholder 9"/>
          <p:cNvSpPr txBox="1">
            <a:spLocks/>
          </p:cNvSpPr>
          <p:nvPr/>
        </p:nvSpPr>
        <p:spPr>
          <a:xfrm>
            <a:off x="5372100" y="838200"/>
            <a:ext cx="3771900" cy="5638800"/>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32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3200" b="1" i="0" u="none" strike="noStrike" kern="0" cap="none" spc="0" normalizeH="0" baseline="0" noProof="0" dirty="0">
              <a:ln>
                <a:noFill/>
              </a:ln>
              <a:solidFill>
                <a:schemeClr val="tx1"/>
              </a:solidFill>
              <a:effectLst/>
              <a:uLnTx/>
              <a:uFillTx/>
              <a:latin typeface="+mn-lt"/>
              <a:ea typeface="+mn-ea"/>
              <a:cs typeface="+mn-cs"/>
            </a:endParaRPr>
          </a:p>
        </p:txBody>
      </p:sp>
      <p:sp>
        <p:nvSpPr>
          <p:cNvPr id="6" name="&quot;No&quot; Symbol 5"/>
          <p:cNvSpPr/>
          <p:nvPr/>
        </p:nvSpPr>
        <p:spPr bwMode="auto">
          <a:xfrm>
            <a:off x="5943600" y="1752600"/>
            <a:ext cx="2971800" cy="2438400"/>
          </a:xfrm>
          <a:prstGeom prst="noSmoking">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rebuchet MS" pitchFamily="34" charset="0"/>
            </a:endParaRPr>
          </a:p>
        </p:txBody>
      </p:sp>
      <p:sp>
        <p:nvSpPr>
          <p:cNvPr id="9" name="Footer Placeholder 8"/>
          <p:cNvSpPr>
            <a:spLocks noGrp="1"/>
          </p:cNvSpPr>
          <p:nvPr>
            <p:ph type="ftr" sz="quarter" idx="11"/>
          </p:nvPr>
        </p:nvSpPr>
        <p:spPr>
          <a:xfrm>
            <a:off x="3124200" y="6629400"/>
            <a:ext cx="44958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withEffect">
                                  <p:stCondLst>
                                    <p:cond delay="0"/>
                                  </p:stCondLst>
                                  <p:childTnLst>
                                    <p:anim calcmode="discrete" valueType="str">
                                      <p:cBhvr>
                                        <p:cTn id="6" dur="5000" fill="hold"/>
                                        <p:tgtEl>
                                          <p:spTgt spid="6"/>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Why Do Partner’s Stay?</a:t>
            </a:r>
          </a:p>
        </p:txBody>
      </p:sp>
      <p:sp>
        <p:nvSpPr>
          <p:cNvPr id="9219" name="Rectangle 3"/>
          <p:cNvSpPr>
            <a:spLocks noGrp="1" noChangeArrowheads="1"/>
          </p:cNvSpPr>
          <p:nvPr>
            <p:ph type="body" idx="1"/>
          </p:nvPr>
        </p:nvSpPr>
        <p:spPr/>
        <p:txBody>
          <a:bodyPr/>
          <a:lstStyle/>
          <a:p>
            <a:pPr eaLnBrk="1" hangingPunct="1"/>
            <a:endParaRPr lang="en-US" dirty="0" smtClean="0"/>
          </a:p>
          <a:p>
            <a:pPr eaLnBrk="1" hangingPunct="1"/>
            <a:r>
              <a:rPr lang="en-US" dirty="0" smtClean="0"/>
              <a:t>Commitment </a:t>
            </a:r>
            <a:r>
              <a:rPr lang="en-US" dirty="0" smtClean="0"/>
              <a:t>to the </a:t>
            </a:r>
            <a:r>
              <a:rPr lang="en-US" dirty="0" smtClean="0"/>
              <a:t>Care Giving </a:t>
            </a:r>
            <a:r>
              <a:rPr lang="en-US" dirty="0" smtClean="0"/>
              <a:t>Role</a:t>
            </a:r>
          </a:p>
          <a:p>
            <a:pPr eaLnBrk="1" hangingPunct="1"/>
            <a:endParaRPr lang="en-US" dirty="0" smtClean="0"/>
          </a:p>
          <a:p>
            <a:pPr eaLnBrk="1" hangingPunct="1"/>
            <a:r>
              <a:rPr lang="en-US" dirty="0" smtClean="0"/>
              <a:t>Fear of the Consequences of Leaving</a:t>
            </a:r>
          </a:p>
          <a:p>
            <a:pPr eaLnBrk="1" hangingPunct="1"/>
            <a:endParaRPr lang="en-US" dirty="0" smtClean="0"/>
          </a:p>
          <a:p>
            <a:pPr eaLnBrk="1" hangingPunct="1"/>
            <a:r>
              <a:rPr lang="en-US" dirty="0" smtClean="0"/>
              <a:t>Feeling Powerless</a:t>
            </a:r>
          </a:p>
          <a:p>
            <a:pPr eaLnBrk="1" hangingPunct="1"/>
            <a:endParaRPr lang="en-US" dirty="0" smtClean="0"/>
          </a:p>
        </p:txBody>
      </p:sp>
      <p:sp>
        <p:nvSpPr>
          <p:cNvPr id="6" name="Footer Placeholder 5"/>
          <p:cNvSpPr>
            <a:spLocks noGrp="1"/>
          </p:cNvSpPr>
          <p:nvPr>
            <p:ph type="ftr" sz="quarter" idx="11"/>
          </p:nvPr>
        </p:nvSpPr>
        <p:spPr>
          <a:xfrm>
            <a:off x="3124200" y="6629400"/>
            <a:ext cx="4419600" cy="2286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Types of Abusers</a:t>
            </a:r>
          </a:p>
        </p:txBody>
      </p:sp>
      <p:sp>
        <p:nvSpPr>
          <p:cNvPr id="10243" name="Rectangle 3"/>
          <p:cNvSpPr>
            <a:spLocks noGrp="1" noChangeArrowheads="1"/>
          </p:cNvSpPr>
          <p:nvPr>
            <p:ph type="body" idx="1"/>
          </p:nvPr>
        </p:nvSpPr>
        <p:spPr/>
        <p:txBody>
          <a:bodyPr/>
          <a:lstStyle/>
          <a:p>
            <a:pPr eaLnBrk="1" hangingPunct="1"/>
            <a:endParaRPr lang="en-US" dirty="0" smtClean="0"/>
          </a:p>
          <a:p>
            <a:pPr eaLnBrk="1" hangingPunct="1"/>
            <a:r>
              <a:rPr lang="en-US" dirty="0" smtClean="0"/>
              <a:t>The </a:t>
            </a:r>
            <a:r>
              <a:rPr lang="en-US" dirty="0" smtClean="0"/>
              <a:t>“reactors”</a:t>
            </a:r>
          </a:p>
          <a:p>
            <a:pPr eaLnBrk="1" hangingPunct="1"/>
            <a:endParaRPr lang="en-US" dirty="0" smtClean="0"/>
          </a:p>
          <a:p>
            <a:pPr eaLnBrk="1" hangingPunct="1"/>
            <a:r>
              <a:rPr lang="en-US" dirty="0" smtClean="0"/>
              <a:t>The “entitled”</a:t>
            </a:r>
          </a:p>
          <a:p>
            <a:pPr eaLnBrk="1" hangingPunct="1"/>
            <a:endParaRPr lang="en-US" dirty="0" smtClean="0"/>
          </a:p>
          <a:p>
            <a:pPr eaLnBrk="1" hangingPunct="1"/>
            <a:r>
              <a:rPr lang="en-US" dirty="0" smtClean="0"/>
              <a:t>Overwhelmed by events</a:t>
            </a:r>
          </a:p>
          <a:p>
            <a:pPr eaLnBrk="1" hangingPunct="1"/>
            <a:endParaRPr lang="en-US" dirty="0" smtClean="0"/>
          </a:p>
          <a:p>
            <a:pPr eaLnBrk="1" hangingPunct="1"/>
            <a:r>
              <a:rPr lang="en-US" dirty="0" smtClean="0"/>
              <a:t>Neurologically or Psychologically ill</a:t>
            </a:r>
          </a:p>
        </p:txBody>
      </p:sp>
      <p:sp>
        <p:nvSpPr>
          <p:cNvPr id="6" name="Footer Placeholder 5"/>
          <p:cNvSpPr>
            <a:spLocks noGrp="1"/>
          </p:cNvSpPr>
          <p:nvPr>
            <p:ph type="ftr" sz="quarter" idx="11"/>
          </p:nvPr>
        </p:nvSpPr>
        <p:spPr>
          <a:xfrm>
            <a:off x="3124200" y="6629400"/>
            <a:ext cx="4800600" cy="533400"/>
          </a:xfrm>
        </p:spPr>
        <p:txBody>
          <a:bodyPr/>
          <a:lstStyle/>
          <a:p>
            <a:pPr>
              <a:defRPr/>
            </a:pPr>
            <a:r>
              <a:rPr lang="en-US" dirty="0" smtClean="0"/>
              <a:t>Relationship Violence - 2005 MB Education Citizenship &amp; Youth</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fade">
                                      <p:cBhvr>
                                        <p:cTn id="7" dur="2000"/>
                                        <p:tgtEl>
                                          <p:spTgt spid="10243">
                                            <p:txEl>
                                              <p:pRg st="1" end="1"/>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0243">
                                            <p:txEl>
                                              <p:pRg st="3" end="3"/>
                                            </p:txEl>
                                          </p:spTgt>
                                        </p:tgtEl>
                                        <p:attrNameLst>
                                          <p:attrName>style.visibility</p:attrName>
                                        </p:attrNameLst>
                                      </p:cBhvr>
                                      <p:to>
                                        <p:strVal val="visible"/>
                                      </p:to>
                                    </p:set>
                                    <p:animEffect transition="in" filter="fade">
                                      <p:cBhvr>
                                        <p:cTn id="11" dur="2000"/>
                                        <p:tgtEl>
                                          <p:spTgt spid="10243">
                                            <p:txEl>
                                              <p:pRg st="3" end="3"/>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0243">
                                            <p:txEl>
                                              <p:pRg st="5" end="5"/>
                                            </p:txEl>
                                          </p:spTgt>
                                        </p:tgtEl>
                                        <p:attrNameLst>
                                          <p:attrName>style.visibility</p:attrName>
                                        </p:attrNameLst>
                                      </p:cBhvr>
                                      <p:to>
                                        <p:strVal val="visible"/>
                                      </p:to>
                                    </p:set>
                                    <p:animEffect transition="in" filter="fade">
                                      <p:cBhvr>
                                        <p:cTn id="15" dur="2000"/>
                                        <p:tgtEl>
                                          <p:spTgt spid="10243">
                                            <p:txEl>
                                              <p:pRg st="5" end="5"/>
                                            </p:txEl>
                                          </p:spTgt>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10243">
                                            <p:txEl>
                                              <p:pRg st="7" end="7"/>
                                            </p:txEl>
                                          </p:spTgt>
                                        </p:tgtEl>
                                        <p:attrNameLst>
                                          <p:attrName>style.visibility</p:attrName>
                                        </p:attrNameLst>
                                      </p:cBhvr>
                                      <p:to>
                                        <p:strVal val="visible"/>
                                      </p:to>
                                    </p:set>
                                    <p:animEffect transition="in" filter="fade">
                                      <p:cBhvr>
                                        <p:cTn id="19" dur="2000"/>
                                        <p:tgtEl>
                                          <p:spTgt spid="1024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hirligig design template">
  <a:themeElements>
    <a:clrScheme name="Whirligig design template 8">
      <a:dk1>
        <a:srgbClr val="666633"/>
      </a:dk1>
      <a:lt1>
        <a:srgbClr val="FCF48C"/>
      </a:lt1>
      <a:dk2>
        <a:srgbClr val="FF9933"/>
      </a:dk2>
      <a:lt2>
        <a:srgbClr val="8A8700"/>
      </a:lt2>
      <a:accent1>
        <a:srgbClr val="339933"/>
      </a:accent1>
      <a:accent2>
        <a:srgbClr val="800000"/>
      </a:accent2>
      <a:accent3>
        <a:srgbClr val="FFCAAD"/>
      </a:accent3>
      <a:accent4>
        <a:srgbClr val="D7D077"/>
      </a:accent4>
      <a:accent5>
        <a:srgbClr val="ADCAAD"/>
      </a:accent5>
      <a:accent6>
        <a:srgbClr val="730000"/>
      </a:accent6>
      <a:hlink>
        <a:srgbClr val="0033CC"/>
      </a:hlink>
      <a:folHlink>
        <a:srgbClr val="FFCC66"/>
      </a:folHlink>
    </a:clrScheme>
    <a:fontScheme name="Whirligig design template">
      <a:majorFont>
        <a:latin typeface="Arial Black"/>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rebuchet MS" pitchFamily="34" charset="0"/>
          </a:defRPr>
        </a:defPPr>
      </a:lstStyle>
    </a:lnDef>
  </a:objectDefaults>
  <a:extraClrSchemeLst>
    <a:extraClrScheme>
      <a:clrScheme name="Whirligig design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Whirligig design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Whirligig design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Whirligig design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Whirligig design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Whirligig design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Whirligig design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Whirligig design template 8">
        <a:dk1>
          <a:srgbClr val="666633"/>
        </a:dk1>
        <a:lt1>
          <a:srgbClr val="FCF48C"/>
        </a:lt1>
        <a:dk2>
          <a:srgbClr val="FF9933"/>
        </a:dk2>
        <a:lt2>
          <a:srgbClr val="8A8700"/>
        </a:lt2>
        <a:accent1>
          <a:srgbClr val="339933"/>
        </a:accent1>
        <a:accent2>
          <a:srgbClr val="800000"/>
        </a:accent2>
        <a:accent3>
          <a:srgbClr val="FFCAAD"/>
        </a:accent3>
        <a:accent4>
          <a:srgbClr val="D7D077"/>
        </a:accent4>
        <a:accent5>
          <a:srgbClr val="ADCAAD"/>
        </a:accent5>
        <a:accent6>
          <a:srgbClr val="730000"/>
        </a:accent6>
        <a:hlink>
          <a:srgbClr val="0033CC"/>
        </a:hlink>
        <a:folHlink>
          <a:srgbClr val="FFCC6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Satellite Dish</Template>
  <TotalTime>365</TotalTime>
  <Words>2650</Words>
  <Application>Microsoft Office PowerPoint</Application>
  <PresentationFormat>On-screen Show (4:3)</PresentationFormat>
  <Paragraphs>358</Paragraphs>
  <Slides>28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Trebuchet MS</vt:lpstr>
      <vt:lpstr>Arial</vt:lpstr>
      <vt:lpstr>Arial Black</vt:lpstr>
      <vt:lpstr>Times New Roman</vt:lpstr>
      <vt:lpstr>Impact</vt:lpstr>
      <vt:lpstr>Whirligig design template</vt:lpstr>
      <vt:lpstr>Grade 12  Family Studies  Relationship Violence</vt:lpstr>
      <vt:lpstr>Table of Contents</vt:lpstr>
      <vt:lpstr>Objectives</vt:lpstr>
      <vt:lpstr>Definitions</vt:lpstr>
      <vt:lpstr>Forms of Relationship Violence</vt:lpstr>
      <vt:lpstr>Violence Against Women</vt:lpstr>
      <vt:lpstr>More Likely to Occur</vt:lpstr>
      <vt:lpstr>Why Do Partner’s Stay?</vt:lpstr>
      <vt:lpstr>Types of Abusers</vt:lpstr>
      <vt:lpstr>Dating Violence</vt:lpstr>
      <vt:lpstr>More Dating Violence Facts…</vt:lpstr>
      <vt:lpstr>Signs of Dating Violence</vt:lpstr>
      <vt:lpstr>Get Out NOW</vt:lpstr>
      <vt:lpstr>Date Rape</vt:lpstr>
      <vt:lpstr>Spousal Violence</vt:lpstr>
      <vt:lpstr>Slide 16</vt:lpstr>
      <vt:lpstr>Factors the Contribute to  Spousal Abuse</vt:lpstr>
      <vt:lpstr>Prevention Strategies</vt:lpstr>
      <vt:lpstr> Societal Consequences  </vt:lpstr>
      <vt:lpstr>Slide 20</vt:lpstr>
      <vt:lpstr>Child Abuse</vt:lpstr>
      <vt:lpstr>Reasons for Low Reporting Rates</vt:lpstr>
      <vt:lpstr>Cold Hard Facts</vt:lpstr>
      <vt:lpstr>Short and Long Term  Effect of Abuse</vt:lpstr>
      <vt:lpstr>Response to Child Abuse</vt:lpstr>
      <vt:lpstr> “No social problem is as universal as the oppression of the child.”  Maria Montessori</vt:lpstr>
      <vt:lpstr>Art From Abused Children</vt:lpstr>
      <vt:lpstr>References</vt:lpstr>
    </vt:vector>
  </TitlesOfParts>
  <Manager/>
  <Company>Horizons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Sarah Ambeault</dc:creator>
  <cp:keywords/>
  <dc:description/>
  <cp:lastModifiedBy>VA</cp:lastModifiedBy>
  <cp:revision>29</cp:revision>
  <cp:lastPrinted>1601-01-01T00:00:00Z</cp:lastPrinted>
  <dcterms:created xsi:type="dcterms:W3CDTF">2007-02-05T20:32:29Z</dcterms:created>
  <dcterms:modified xsi:type="dcterms:W3CDTF">2010-05-31T20:01:30Z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TC010902921033</vt:lpwstr>
  </property>
</Properties>
</file>